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23"/>
  </p:notesMasterIdLst>
  <p:handoutMasterIdLst>
    <p:handoutMasterId r:id="rId24"/>
  </p:handoutMasterIdLst>
  <p:sldIdLst>
    <p:sldId id="331" r:id="rId2"/>
    <p:sldId id="338" r:id="rId3"/>
    <p:sldId id="337" r:id="rId4"/>
    <p:sldId id="339" r:id="rId5"/>
    <p:sldId id="344" r:id="rId6"/>
    <p:sldId id="345" r:id="rId7"/>
    <p:sldId id="341" r:id="rId8"/>
    <p:sldId id="343" r:id="rId9"/>
    <p:sldId id="342" r:id="rId10"/>
    <p:sldId id="323" r:id="rId11"/>
    <p:sldId id="336" r:id="rId12"/>
    <p:sldId id="290" r:id="rId13"/>
    <p:sldId id="297" r:id="rId14"/>
    <p:sldId id="306" r:id="rId15"/>
    <p:sldId id="329" r:id="rId16"/>
    <p:sldId id="311" r:id="rId17"/>
    <p:sldId id="309" r:id="rId18"/>
    <p:sldId id="330" r:id="rId19"/>
    <p:sldId id="333" r:id="rId20"/>
    <p:sldId id="334" r:id="rId21"/>
    <p:sldId id="335" r:id="rId22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5"/>
            <p14:sldId id="341"/>
            <p14:sldId id="343"/>
            <p14:sldId id="342"/>
          </p14:sldIdLst>
        </p14:section>
        <p14:section name="Global Sensitivity Analysis" id="{AF81810D-EFA2-450A-924C-A2661A56B6AA}">
          <p14:sldIdLst>
            <p14:sldId id="323"/>
          </p14:sldIdLst>
        </p14:section>
        <p14:section name="Gaussian Process Metamodeling" id="{E0576A92-66F7-4A4D-AD1B-296B6857C042}">
          <p14:sldIdLst>
            <p14:sldId id="336"/>
            <p14:sldId id="290"/>
          </p14:sldIdLst>
        </p14:section>
        <p14:section name="Bayesian Calibration" id="{515B0874-7D3C-41C4-AE87-F66FD0C3A8CA}">
          <p14:sldIdLst>
            <p14:sldId id="297"/>
          </p14:sldIdLst>
        </p14:section>
        <p14:section name="Verification and Validation" id="{ABAD8C54-748C-460A-9998-0517DA33C009}">
          <p14:sldIdLst>
            <p14:sldId id="306"/>
          </p14:sldIdLst>
        </p14:section>
        <p14:section name="Conclusion and Outlook" id="{7382F657-4A45-439B-9220-14EBCD076422}">
          <p14:sldIdLst>
            <p14:sldId id="329"/>
            <p14:sldId id="311"/>
            <p14:sldId id="309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33"/>
            <p14:sldId id="334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1830" y="-90"/>
      </p:cViewPr>
      <p:guideLst>
        <p:guide orient="horz" pos="891"/>
        <p:guide orient="horz" pos="845"/>
        <p:guide orient="horz" pos="3793"/>
        <p:guide orient="horz" pos="1117"/>
        <p:guide orient="horz" pos="187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903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 The Swiss Master </a:t>
            </a:r>
            <a:r>
              <a:rPr lang="en-US" baseline="0" dirty="0"/>
              <a:t>of Science in Nuclear Engineering program is the only </a:t>
            </a:r>
            <a:r>
              <a:rPr lang="en-US" b="1" u="sng" baseline="0" dirty="0"/>
              <a:t>joint program </a:t>
            </a:r>
            <a:r>
              <a:rPr lang="en-US" baseline="0" dirty="0"/>
              <a:t>between the Swiss Federal Institutes of Technology in Zurich and Lausanne (ETHZ and EPFL).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It was created in 2008 and after 8 years more than 100 students have </a:t>
            </a:r>
            <a:r>
              <a:rPr lang="en-US" baseline="0" dirty="0" smtClean="0"/>
              <a:t>successfully attended the </a:t>
            </a:r>
            <a:r>
              <a:rPr lang="en-US" baseline="0" dirty="0"/>
              <a:t>master program.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program lasts </a:t>
            </a:r>
            <a:r>
              <a:rPr lang="en-US" b="1" u="sng" baseline="0" dirty="0"/>
              <a:t>two years </a:t>
            </a:r>
            <a:r>
              <a:rPr lang="en-US" baseline="0" dirty="0"/>
              <a:t>(equivalent to 120 European Credit Transfer &amp; Accumulation System credits), and the students attend two of the best universities with world-wide reputation; ETHZ which ranks at the 9</a:t>
            </a:r>
            <a:r>
              <a:rPr lang="en-US" baseline="30000" dirty="0"/>
              <a:t>th</a:t>
            </a:r>
            <a:r>
              <a:rPr lang="en-US" baseline="0" dirty="0"/>
              <a:t> position and the EPFL which ranks on the 14th position based on the QS university ranking system for 2016.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students receive a continuous strong scientific support from top level scientists of the Paul Scherrer Institute (the Swiss federal multi-disciplinary research center for natural sciences and technology).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Numerous </a:t>
            </a:r>
            <a:r>
              <a:rPr lang="en-US" b="1" u="sng" baseline="0" dirty="0" smtClean="0"/>
              <a:t>scholarships</a:t>
            </a:r>
            <a:r>
              <a:rPr lang="en-US" b="0" u="none" baseline="0" dirty="0" smtClean="0"/>
              <a:t>,</a:t>
            </a:r>
            <a:r>
              <a:rPr lang="en-US" baseline="0" dirty="0" smtClean="0"/>
              <a:t> accommodation </a:t>
            </a:r>
            <a:r>
              <a:rPr lang="en-US" baseline="0" dirty="0"/>
              <a:t>&amp; travel grants and allowances are available for the students. For example, all students have in the past received mobility grants.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On the right hand side pictures you can see (from top to bottom) the legendary central building of ETH in Zurich, the innovative campus of </a:t>
            </a:r>
            <a:r>
              <a:rPr lang="en-US" baseline="0" dirty="0" smtClean="0"/>
              <a:t>EPFL with the Rolex Learning Center </a:t>
            </a:r>
            <a:r>
              <a:rPr lang="en-US" baseline="0" dirty="0"/>
              <a:t>next to the Geneva lake, and the traditional Swiss landscape where the PSI is located alongside the Aare river.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central picture shows the location of EPFL, ETHZ and PSI on the map of Switzerland, right in the heart of Europe.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41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</a:t>
            </a:r>
            <a:r>
              <a:rPr lang="en-US" b="1" u="sng" dirty="0"/>
              <a:t>curriculum </a:t>
            </a:r>
            <a:r>
              <a:rPr lang="en-US" dirty="0"/>
              <a:t>of the Swiss Master Program in Nuclear Engineering covers many areas of </a:t>
            </a:r>
            <a:r>
              <a:rPr lang="en-US" baseline="0" dirty="0"/>
              <a:t>Nuclear </a:t>
            </a:r>
            <a:r>
              <a:rPr lang="en-US" baseline="0" dirty="0" smtClean="0"/>
              <a:t>Engineering. </a:t>
            </a:r>
            <a:r>
              <a:rPr lang="en-US" baseline="0" dirty="0"/>
              <a:t>A plethora of courses in neutronics, thermohydraulics, nuclear material science, nuclear safety, waste management, radiation protection and others</a:t>
            </a:r>
            <a:r>
              <a:rPr lang="en-US" baseline="0" dirty="0" smtClean="0"/>
              <a:t>, are provided and </a:t>
            </a:r>
            <a:r>
              <a:rPr lang="en-US" baseline="0" dirty="0"/>
              <a:t>taught by top level Professors and scientists from EPFL, ETHZ and PSI.</a:t>
            </a:r>
          </a:p>
          <a:p>
            <a:r>
              <a:rPr lang="en-US" baseline="0" dirty="0"/>
              <a:t> The students have the opportunity to get trained and perform hands-on work on unique world-class facilities, like: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aseline="0" dirty="0"/>
              <a:t> the </a:t>
            </a:r>
            <a:r>
              <a:rPr lang="en-US" b="1" u="sng" baseline="0" dirty="0"/>
              <a:t>CROCUS</a:t>
            </a:r>
            <a:r>
              <a:rPr lang="en-US" b="0" u="none" baseline="0" dirty="0"/>
              <a:t> zero power education and research reactor at EPFL.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="0" u="none" baseline="0" dirty="0"/>
              <a:t> the </a:t>
            </a:r>
            <a:r>
              <a:rPr lang="en-US" b="1" u="sng" baseline="0" dirty="0"/>
              <a:t>Swiss Light Source (SLS) at PSI</a:t>
            </a:r>
            <a:r>
              <a:rPr lang="en-US" b="0" u="none" baseline="0" dirty="0"/>
              <a:t>, a 3</a:t>
            </a:r>
            <a:r>
              <a:rPr lang="en-US" b="0" u="none" baseline="30000" dirty="0"/>
              <a:t>rd</a:t>
            </a:r>
            <a:r>
              <a:rPr lang="en-US" b="0" u="none" baseline="0" dirty="0"/>
              <a:t> generation synchrotron light source with an energy 2.4 GeV which provides 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photon beams of high brightness for research in materials science, biology and chemistry.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the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Hot Lab facility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, the only Swiss l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aboratory authorized by the safety authorities to handle large quantities of radioactive materials including commercial as well as experimental nuclear fuel.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the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Proton Therapy Center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PSI, the 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worldwide first compact scanning gantry for the irradiation of deep-seated tumors with proton beam.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numerous </a:t>
            </a:r>
            <a:r>
              <a:rPr lang="en-US" sz="1000" b="1" i="0" u="sng" kern="1200" baseline="0" dirty="0" err="1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Thermohydraulic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facilities at ETHZ and PSI, focusing on fast neutron imaging, large scale investigation of natural circulation, bubble experiments, aerosol generation, etc.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and others.</a:t>
            </a:r>
          </a:p>
          <a:p>
            <a:pPr marL="169863" lvl="0" indent="-171450">
              <a:buFont typeface="Arial" charset="0"/>
              <a:buChar char="•"/>
            </a:pPr>
            <a:endParaRPr lang="en-US" sz="1000" b="0" i="0" u="none" kern="1200" baseline="0" dirty="0">
              <a:solidFill>
                <a:schemeClr val="tx1"/>
              </a:solidFill>
              <a:effectLst/>
              <a:latin typeface="+mn-lt"/>
              <a:ea typeface="ヒラギノ角ゴ Pro W3" charset="-128"/>
              <a:cs typeface="ヒラギノ角ゴ Pro W3" charset="0"/>
            </a:endParaRPr>
          </a:p>
          <a:p>
            <a:pPr marL="169863" lvl="0" indent="-171450">
              <a:buFont typeface="Arial" charset="0"/>
              <a:buChar char="•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Finally during the last year of the studies, the students have to perform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3-month internship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the Swiss nuclear industry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[nuclear 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power plants (KKG, KKL, KKB, KKM), nuclear utilities (Axpo, </a:t>
            </a:r>
            <a:r>
              <a:rPr lang="en-US" sz="1000" b="0" i="0" u="none" kern="1200" baseline="0" dirty="0" err="1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Alpic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, BKW, etc.), regulatory body (ENSI), etc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.]. 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Students have the possibility to do their internship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also abroad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research project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PSI and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6-month master thesis project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(at PSI, ETH, EPFL, or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in industry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) which complete the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60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For the </a:t>
            </a:r>
            <a:r>
              <a:rPr lang="en-US" baseline="0" dirty="0"/>
              <a:t>first 8 years of the master program, more than 100 students have </a:t>
            </a:r>
            <a:r>
              <a:rPr lang="en-US" baseline="0" dirty="0" smtClean="0"/>
              <a:t>followed nuclear engineering studies </a:t>
            </a:r>
            <a:r>
              <a:rPr lang="en-US" baseline="0" dirty="0"/>
              <a:t>in Switzerland.</a:t>
            </a:r>
          </a:p>
          <a:p>
            <a:r>
              <a:rPr lang="en-US" baseline="0" dirty="0" smtClean="0"/>
              <a:t> The program </a:t>
            </a:r>
            <a:r>
              <a:rPr lang="en-US" baseline="0" dirty="0"/>
              <a:t>has a very international character, with the students coming from 30 different countries across the globe, </a:t>
            </a:r>
            <a:r>
              <a:rPr lang="en-US" baseline="0" dirty="0" smtClean="0"/>
              <a:t>and from </a:t>
            </a:r>
            <a:r>
              <a:rPr lang="en-US" baseline="0" dirty="0"/>
              <a:t>44 different universities.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aseline="0" dirty="0"/>
              <a:t> the majority of the students come from France (15%), China (14%) </a:t>
            </a:r>
            <a:r>
              <a:rPr lang="en-US" baseline="0" dirty="0" smtClean="0"/>
              <a:t>and Switzerland </a:t>
            </a:r>
            <a:r>
              <a:rPr lang="en-US" baseline="0" dirty="0"/>
              <a:t>(10%).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The </a:t>
            </a:r>
            <a:r>
              <a:rPr lang="en-US" b="0" u="none" baseline="0" dirty="0"/>
              <a:t>structure of the program receives a very positive feedback, as </a:t>
            </a:r>
            <a:r>
              <a:rPr lang="en-US" b="1" u="sng" baseline="0" dirty="0"/>
              <a:t>94%</a:t>
            </a:r>
            <a:r>
              <a:rPr lang="en-US" b="0" u="none" baseline="0" dirty="0"/>
              <a:t> of the students have stated that they are (very) satisfied with the program.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After </a:t>
            </a:r>
            <a:r>
              <a:rPr lang="en-US" b="0" u="none" baseline="0" dirty="0"/>
              <a:t>their graduation, </a:t>
            </a:r>
            <a:r>
              <a:rPr lang="en-US" b="1" u="sng" baseline="0" dirty="0"/>
              <a:t>83%</a:t>
            </a:r>
            <a:r>
              <a:rPr lang="en-US" b="0" u="none" baseline="0" dirty="0"/>
              <a:t> of the graduates remain in the nuclear field and </a:t>
            </a:r>
            <a:r>
              <a:rPr lang="en-US" b="1" u="sng" baseline="0" dirty="0"/>
              <a:t>62% </a:t>
            </a:r>
            <a:r>
              <a:rPr lang="en-US" b="0" u="none" baseline="0" dirty="0"/>
              <a:t> of the graduates continue their career in Switzerland.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Finally</a:t>
            </a:r>
            <a:r>
              <a:rPr lang="en-US" b="0" u="none" baseline="0" dirty="0"/>
              <a:t>, it is worth noting that both ETHZ and EPFL have very low tuition </a:t>
            </a:r>
            <a:r>
              <a:rPr lang="en-US" b="0" u="none" baseline="0" dirty="0" smtClean="0"/>
              <a:t>fees </a:t>
            </a:r>
            <a:r>
              <a:rPr lang="en-US" b="0" u="none" baseline="0" dirty="0"/>
              <a:t>(600 euros per semester) for all students (Swiss and non-Swiss).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For </a:t>
            </a:r>
            <a:r>
              <a:rPr lang="en-US" b="0" u="none" baseline="0" dirty="0"/>
              <a:t>more information you can visit the official web-site of the master program (</a:t>
            </a:r>
            <a:r>
              <a:rPr lang="en-US" b="1" u="sng" baseline="0" dirty="0"/>
              <a:t>master-nuclear.ch</a:t>
            </a:r>
            <a:r>
              <a:rPr lang="en-US" b="0" u="none" baseline="0" dirty="0"/>
              <a:t>)</a:t>
            </a:r>
            <a:endParaRPr lang="en-US" b="1" u="sn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98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13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838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475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1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476963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2" name="Picture 11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puniversities.com/university-rankings/world-university-rankings/2015#sorting=rank+region=+country=+faculty=2453340+stars=false+search=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4.jpeg"/><Relationship Id="rId7" Type="http://schemas.openxmlformats.org/officeDocument/2006/relationships/hyperlink" Target="http://www.epfl.ch/index.en.html" TargetMode="External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thz.ch/en.html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g"/><Relationship Id="rId10" Type="http://schemas.openxmlformats.org/officeDocument/2006/relationships/image" Target="../media/image43.png"/><Relationship Id="rId4" Type="http://schemas.openxmlformats.org/officeDocument/2006/relationships/image" Target="../media/image41.jpeg"/><Relationship Id="rId9" Type="http://schemas.openxmlformats.org/officeDocument/2006/relationships/hyperlink" Target="https://www.psi.ch/psi-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g"/><Relationship Id="rId5" Type="http://schemas.openxmlformats.org/officeDocument/2006/relationships/image" Target="../media/image49.gif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ster-nuclear.ch/" TargetMode="External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011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088" y="6140450"/>
            <a:ext cx="1872828" cy="312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1310" y="6140450"/>
            <a:ext cx="2088803" cy="312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699916" y="6296893"/>
            <a:ext cx="5759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The PSI </a:t>
            </a:r>
            <a:r>
              <a:rPr lang="de-CH" dirty="0" err="1" smtClean="0"/>
              <a:t>has</a:t>
            </a:r>
            <a:r>
              <a:rPr lang="de-CH" dirty="0" smtClean="0"/>
              <a:t> a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layout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PowerPoint </a:t>
            </a:r>
            <a:r>
              <a:rPr lang="de-CH" dirty="0" err="1" smtClean="0"/>
              <a:t>presentations</a:t>
            </a:r>
            <a:r>
              <a:rPr lang="de-CH" dirty="0" smtClean="0"/>
              <a:t>. </a:t>
            </a:r>
            <a:r>
              <a:rPr lang="de-CH" dirty="0" err="1" smtClean="0"/>
              <a:t>Please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template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presentations</a:t>
            </a:r>
            <a:r>
              <a:rPr lang="de-CH" dirty="0" smtClean="0"/>
              <a:t>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DE" b="1" dirty="0" err="1" smtClean="0"/>
              <a:t>Tip</a:t>
            </a:r>
            <a:r>
              <a:rPr lang="de-DE" b="1" dirty="0" smtClean="0"/>
              <a:t>:</a:t>
            </a:r>
          </a:p>
          <a:p>
            <a:pPr marL="0" indent="0">
              <a:buNone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intend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smtClean="0"/>
              <a:t>PowerPoint template, </a:t>
            </a: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proceed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follows</a:t>
            </a:r>
            <a:r>
              <a:rPr lang="de-DE" dirty="0" smtClean="0"/>
              <a:t> in </a:t>
            </a:r>
            <a:r>
              <a:rPr lang="de-DE" err="1" smtClean="0"/>
              <a:t>order</a:t>
            </a:r>
            <a:r>
              <a:rPr lang="de-DE" smtClean="0"/>
              <a:t> for the </a:t>
            </a:r>
            <a:r>
              <a:rPr lang="de-DE" dirty="0" err="1" smtClean="0"/>
              <a:t>copied</a:t>
            </a:r>
            <a:r>
              <a:rPr lang="de-DE" dirty="0" smtClean="0"/>
              <a:t> </a:t>
            </a:r>
            <a:r>
              <a:rPr lang="de-DE" err="1" smtClean="0"/>
              <a:t>text</a:t>
            </a:r>
            <a:r>
              <a:rPr lang="de-DE" smtClean="0"/>
              <a:t> to appear </a:t>
            </a:r>
            <a:r>
              <a:rPr lang="de-DE" dirty="0" smtClean="0"/>
              <a:t>in </a:t>
            </a:r>
            <a:r>
              <a:rPr lang="de-DE" err="1" smtClean="0"/>
              <a:t>the</a:t>
            </a:r>
            <a:r>
              <a:rPr lang="de-DE" smtClean="0"/>
              <a:t> Calibri font: </a:t>
            </a:r>
            <a:r>
              <a:rPr lang="de-DE" dirty="0" err="1"/>
              <a:t>i</a:t>
            </a:r>
            <a:r>
              <a:rPr lang="de-DE" smtClean="0"/>
              <a:t>nstead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inserting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Ctrl+v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like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appear</a:t>
            </a:r>
            <a:r>
              <a:rPr lang="de-DE" smtClean="0"/>
              <a:t>, click on the right-hand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button</a:t>
            </a:r>
            <a:r>
              <a:rPr lang="de-DE" dirty="0" smtClean="0"/>
              <a:t> at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spot</a:t>
            </a:r>
            <a:r>
              <a:rPr lang="de-DE" dirty="0" smtClean="0"/>
              <a:t>. </a:t>
            </a:r>
            <a:r>
              <a:rPr lang="de-DE" smtClean="0"/>
              <a:t>A drop-down </a:t>
            </a:r>
            <a:r>
              <a:rPr lang="de-DE" err="1" smtClean="0"/>
              <a:t>menu</a:t>
            </a:r>
            <a:r>
              <a:rPr lang="de-DE" smtClean="0"/>
              <a:t> will appear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menu</a:t>
            </a:r>
            <a:r>
              <a:rPr lang="de-DE" dirty="0" smtClean="0"/>
              <a:t> item </a:t>
            </a:r>
            <a:r>
              <a:rPr lang="de-DE" b="1" dirty="0" err="1" smtClean="0"/>
              <a:t>paste</a:t>
            </a:r>
            <a:r>
              <a:rPr lang="de-DE" b="1" dirty="0" smtClean="0"/>
              <a:t> </a:t>
            </a:r>
            <a:r>
              <a:rPr lang="de-DE" b="1" dirty="0" err="1" smtClean="0"/>
              <a:t>options</a:t>
            </a:r>
            <a:r>
              <a:rPr lang="de-DE" smtClean="0"/>
              <a:t>. You will find </a:t>
            </a:r>
            <a:r>
              <a:rPr lang="de-DE" err="1" smtClean="0"/>
              <a:t>several</a:t>
            </a:r>
            <a:r>
              <a:rPr lang="de-DE" smtClean="0"/>
              <a:t> tiles below.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marked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capital</a:t>
            </a:r>
            <a:r>
              <a:rPr lang="de-DE" dirty="0" smtClean="0"/>
              <a:t> </a:t>
            </a:r>
            <a:r>
              <a:rPr lang="de-DE" b="1" dirty="0" smtClean="0"/>
              <a:t>A</a:t>
            </a:r>
            <a:r>
              <a:rPr lang="de-DE" dirty="0" smtClean="0"/>
              <a:t>. </a:t>
            </a:r>
            <a:r>
              <a:rPr lang="de-DE" dirty="0" smtClean="0">
                <a:solidFill>
                  <a:srgbClr val="010000"/>
                </a:solidFill>
              </a:rPr>
              <a:t>Click on </a:t>
            </a:r>
            <a:r>
              <a:rPr lang="de-DE" dirty="0" err="1" smtClean="0">
                <a:solidFill>
                  <a:srgbClr val="010000"/>
                </a:solidFill>
              </a:rPr>
              <a:t>this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tile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and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your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copied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text</a:t>
            </a:r>
            <a:r>
              <a:rPr lang="de-DE" dirty="0" smtClean="0">
                <a:solidFill>
                  <a:srgbClr val="010000"/>
                </a:solidFill>
              </a:rPr>
              <a:t> will </a:t>
            </a:r>
            <a:r>
              <a:rPr lang="de-DE" dirty="0" err="1" smtClean="0">
                <a:solidFill>
                  <a:srgbClr val="010000"/>
                </a:solidFill>
              </a:rPr>
              <a:t>be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inserted</a:t>
            </a:r>
            <a:r>
              <a:rPr lang="de-DE" dirty="0" smtClean="0">
                <a:solidFill>
                  <a:srgbClr val="010000"/>
                </a:solidFill>
              </a:rPr>
              <a:t> in </a:t>
            </a:r>
            <a:r>
              <a:rPr lang="de-DE" err="1" smtClean="0">
                <a:solidFill>
                  <a:srgbClr val="010000"/>
                </a:solidFill>
              </a:rPr>
              <a:t>the</a:t>
            </a:r>
            <a:r>
              <a:rPr lang="de-DE" smtClean="0">
                <a:solidFill>
                  <a:srgbClr val="010000"/>
                </a:solidFill>
              </a:rPr>
              <a:t> Calibri font. </a:t>
            </a:r>
            <a:r>
              <a:rPr lang="de-DE" dirty="0" err="1" smtClean="0">
                <a:solidFill>
                  <a:srgbClr val="010000"/>
                </a:solidFill>
              </a:rPr>
              <a:t>Please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note</a:t>
            </a:r>
            <a:r>
              <a:rPr lang="de-DE" smtClean="0">
                <a:solidFill>
                  <a:srgbClr val="010000"/>
                </a:solidFill>
              </a:rPr>
              <a:t>: text </a:t>
            </a:r>
            <a:r>
              <a:rPr lang="de-DE" dirty="0" err="1" smtClean="0">
                <a:solidFill>
                  <a:srgbClr val="010000"/>
                </a:solidFill>
              </a:rPr>
              <a:t>formatting</a:t>
            </a:r>
            <a:r>
              <a:rPr lang="de-DE" dirty="0" smtClean="0">
                <a:solidFill>
                  <a:srgbClr val="010000"/>
                </a:solidFill>
              </a:rPr>
              <a:t> like </a:t>
            </a:r>
            <a:r>
              <a:rPr lang="de-DE" b="1" dirty="0" err="1" smtClean="0">
                <a:solidFill>
                  <a:srgbClr val="010000"/>
                </a:solidFill>
              </a:rPr>
              <a:t>bold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and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i="1" dirty="0" err="1" smtClean="0">
                <a:solidFill>
                  <a:srgbClr val="010000"/>
                </a:solidFill>
              </a:rPr>
              <a:t>italics</a:t>
            </a:r>
            <a:r>
              <a:rPr lang="de-DE" dirty="0" smtClean="0">
                <a:solidFill>
                  <a:srgbClr val="010000"/>
                </a:solidFill>
              </a:rPr>
              <a:t> will not </a:t>
            </a:r>
            <a:r>
              <a:rPr lang="de-DE" err="1" smtClean="0">
                <a:solidFill>
                  <a:srgbClr val="010000"/>
                </a:solidFill>
              </a:rPr>
              <a:t>be</a:t>
            </a:r>
            <a:r>
              <a:rPr lang="de-DE" smtClean="0">
                <a:solidFill>
                  <a:srgbClr val="010000"/>
                </a:solidFill>
              </a:rPr>
              <a:t> transferred</a:t>
            </a:r>
            <a:r>
              <a:rPr lang="de-DE" dirty="0" smtClean="0">
                <a:solidFill>
                  <a:srgbClr val="010000"/>
                </a:solidFill>
              </a:rPr>
              <a:t>. This </a:t>
            </a:r>
            <a:r>
              <a:rPr lang="de-DE" err="1" smtClean="0">
                <a:solidFill>
                  <a:srgbClr val="010000"/>
                </a:solidFill>
              </a:rPr>
              <a:t>is</a:t>
            </a:r>
            <a:r>
              <a:rPr lang="de-DE" smtClean="0">
                <a:solidFill>
                  <a:srgbClr val="010000"/>
                </a:solidFill>
              </a:rPr>
              <a:t> due to </a:t>
            </a:r>
            <a:r>
              <a:rPr lang="de-DE" dirty="0" err="1" smtClean="0">
                <a:solidFill>
                  <a:srgbClr val="010000"/>
                </a:solidFill>
              </a:rPr>
              <a:t>the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programme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dirty="0" err="1" smtClean="0">
                <a:solidFill>
                  <a:srgbClr val="010000"/>
                </a:solidFill>
              </a:rPr>
              <a:t>properties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err="1" smtClean="0">
                <a:solidFill>
                  <a:srgbClr val="010000"/>
                </a:solidFill>
              </a:rPr>
              <a:t>of</a:t>
            </a:r>
            <a:r>
              <a:rPr lang="de-DE" smtClean="0">
                <a:solidFill>
                  <a:srgbClr val="010000"/>
                </a:solidFill>
              </a:rPr>
              <a:t> PowerPoint, which cannot </a:t>
            </a:r>
            <a:r>
              <a:rPr lang="de-DE" err="1" smtClean="0">
                <a:solidFill>
                  <a:srgbClr val="010000"/>
                </a:solidFill>
              </a:rPr>
              <a:t>be</a:t>
            </a:r>
            <a:r>
              <a:rPr lang="de-DE" smtClean="0">
                <a:solidFill>
                  <a:srgbClr val="010000"/>
                </a:solidFill>
              </a:rPr>
              <a:t> overridden </a:t>
            </a:r>
            <a:r>
              <a:rPr lang="de-DE" dirty="0" err="1" smtClean="0">
                <a:solidFill>
                  <a:srgbClr val="010000"/>
                </a:solidFill>
              </a:rPr>
              <a:t>by</a:t>
            </a:r>
            <a:r>
              <a:rPr lang="de-DE" dirty="0" smtClean="0">
                <a:solidFill>
                  <a:srgbClr val="010000"/>
                </a:solidFill>
              </a:rPr>
              <a:t> </a:t>
            </a:r>
            <a:r>
              <a:rPr lang="de-DE" err="1" smtClean="0">
                <a:solidFill>
                  <a:srgbClr val="010000"/>
                </a:solidFill>
              </a:rPr>
              <a:t>the</a:t>
            </a:r>
            <a:r>
              <a:rPr lang="de-DE" smtClean="0">
                <a:solidFill>
                  <a:srgbClr val="010000"/>
                </a:solidFill>
              </a:rPr>
              <a:t> creators of </a:t>
            </a:r>
            <a:r>
              <a:rPr lang="de-DE" err="1" smtClean="0">
                <a:solidFill>
                  <a:srgbClr val="010000"/>
                </a:solidFill>
              </a:rPr>
              <a:t>this</a:t>
            </a:r>
            <a:r>
              <a:rPr lang="de-DE" smtClean="0">
                <a:solidFill>
                  <a:srgbClr val="010000"/>
                </a:solidFill>
              </a:rPr>
              <a:t> PowerPoint </a:t>
            </a:r>
            <a:r>
              <a:rPr lang="de-DE" dirty="0" err="1" smtClean="0">
                <a:solidFill>
                  <a:srgbClr val="010000"/>
                </a:solidFill>
              </a:rPr>
              <a:t>template</a:t>
            </a:r>
            <a:r>
              <a:rPr lang="de-DE" dirty="0" smtClean="0">
                <a:solidFill>
                  <a:srgbClr val="010000"/>
                </a:solidFill>
              </a:rPr>
              <a:t>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</a:t>
            </a:r>
            <a:r>
              <a:rPr lang="de-CH" smtClean="0"/>
              <a:t>esign </a:t>
            </a:r>
            <a:r>
              <a:rPr lang="de-CH"/>
              <a:t>R</a:t>
            </a:r>
            <a:r>
              <a:rPr lang="de-CH" smtClean="0"/>
              <a:t>equirements </a:t>
            </a:r>
            <a:r>
              <a:rPr lang="de-DE" smtClean="0"/>
              <a:t>for Your Presentation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Design </a:t>
            </a:r>
            <a:r>
              <a:rPr lang="de-CH" smtClean="0"/>
              <a:t>Requirements </a:t>
            </a:r>
            <a:r>
              <a:rPr lang="de-DE"/>
              <a:t>for </a:t>
            </a:r>
            <a:r>
              <a:rPr lang="de-DE" smtClean="0"/>
              <a:t>Your </a:t>
            </a:r>
            <a:r>
              <a:rPr lang="de-DE"/>
              <a:t>P</a:t>
            </a:r>
            <a:r>
              <a:rPr lang="de-DE" smtClean="0"/>
              <a:t>resentation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934841" y="1484781"/>
            <a:ext cx="8101657" cy="460851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de-CH" b="1" dirty="0" err="1" smtClean="0"/>
              <a:t>Please</a:t>
            </a:r>
            <a:r>
              <a:rPr lang="de-CH" b="1" dirty="0" smtClean="0"/>
              <a:t> </a:t>
            </a:r>
            <a:r>
              <a:rPr lang="de-CH" b="1" dirty="0" err="1" smtClean="0"/>
              <a:t>create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slides</a:t>
            </a:r>
            <a:r>
              <a:rPr lang="de-CH" b="1" dirty="0" smtClean="0"/>
              <a:t> </a:t>
            </a:r>
            <a:r>
              <a:rPr lang="de-CH" b="1" dirty="0" err="1" smtClean="0"/>
              <a:t>exclusively</a:t>
            </a:r>
            <a:r>
              <a:rPr lang="de-CH" b="1" dirty="0" smtClean="0"/>
              <a:t> </a:t>
            </a:r>
            <a:r>
              <a:rPr lang="de-CH" b="1" dirty="0" err="1" smtClean="0"/>
              <a:t>according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 </a:t>
            </a:r>
            <a:r>
              <a:rPr lang="de-CH" b="1" dirty="0" err="1" smtClean="0"/>
              <a:t>the</a:t>
            </a:r>
            <a:r>
              <a:rPr lang="de-CH" b="1" dirty="0" smtClean="0"/>
              <a:t> </a:t>
            </a:r>
            <a:r>
              <a:rPr lang="de-CH" b="1" dirty="0" err="1" smtClean="0"/>
              <a:t>following</a:t>
            </a:r>
            <a:r>
              <a:rPr lang="de-CH" b="1" dirty="0" smtClean="0"/>
              <a:t> </a:t>
            </a:r>
            <a:r>
              <a:rPr lang="de-CH" b="1" dirty="0" err="1" smtClean="0"/>
              <a:t>requirements</a:t>
            </a:r>
            <a:r>
              <a:rPr lang="de-CH" b="1" dirty="0" smtClean="0"/>
              <a:t>:</a:t>
            </a:r>
          </a:p>
          <a:p>
            <a:r>
              <a:rPr lang="de-CH" sz="1500" b="1" dirty="0" smtClean="0"/>
              <a:t>Slide title:</a:t>
            </a:r>
            <a:r>
              <a:rPr lang="de-CH" sz="1500" dirty="0" smtClean="0"/>
              <a:t> </a:t>
            </a:r>
            <a:r>
              <a:rPr lang="de-CH" sz="1500" dirty="0"/>
              <a:t>Georgia </a:t>
            </a:r>
            <a:r>
              <a:rPr lang="de-CH" sz="1500" dirty="0" smtClean="0"/>
              <a:t>normal</a:t>
            </a:r>
            <a:r>
              <a:rPr lang="de-CH" sz="1500" dirty="0"/>
              <a:t>, </a:t>
            </a:r>
            <a:r>
              <a:rPr lang="de-CH" sz="1500" dirty="0" err="1" smtClean="0"/>
              <a:t>font</a:t>
            </a:r>
            <a:r>
              <a:rPr lang="de-CH" sz="1500" dirty="0" smtClean="0"/>
              <a:t> </a:t>
            </a:r>
            <a:r>
              <a:rPr lang="de-CH" sz="1500" dirty="0" err="1" smtClean="0"/>
              <a:t>size</a:t>
            </a:r>
            <a:r>
              <a:rPr lang="de-CH" sz="1500" dirty="0" smtClean="0"/>
              <a:t> </a:t>
            </a:r>
            <a:r>
              <a:rPr lang="de-CH" sz="1500" dirty="0"/>
              <a:t>25, </a:t>
            </a:r>
            <a:r>
              <a:rPr lang="de-CH" sz="1500" dirty="0" err="1" smtClean="0"/>
              <a:t>colour</a:t>
            </a:r>
            <a:r>
              <a:rPr lang="de-CH" sz="1500" dirty="0" smtClean="0"/>
              <a:t> </a:t>
            </a:r>
            <a:r>
              <a:rPr lang="de-CH" sz="1500" dirty="0" err="1" smtClean="0">
                <a:solidFill>
                  <a:srgbClr val="686868"/>
                </a:solidFill>
              </a:rPr>
              <a:t>dark</a:t>
            </a:r>
            <a:r>
              <a:rPr lang="de-CH" sz="1500" dirty="0" smtClean="0">
                <a:solidFill>
                  <a:srgbClr val="686868"/>
                </a:solidFill>
              </a:rPr>
              <a:t> </a:t>
            </a:r>
            <a:r>
              <a:rPr lang="de-CH" sz="1500" err="1" smtClean="0">
                <a:solidFill>
                  <a:srgbClr val="686868"/>
                </a:solidFill>
              </a:rPr>
              <a:t>grey</a:t>
            </a:r>
            <a:r>
              <a:rPr lang="de-CH" sz="1500" smtClean="0">
                <a:solidFill>
                  <a:schemeClr val="bg2"/>
                </a:solidFill>
              </a:rPr>
              <a:t>. </a:t>
            </a:r>
            <a:r>
              <a:rPr lang="de-CH" sz="1500" smtClean="0"/>
              <a:t>You may not use any other </a:t>
            </a:r>
            <a:br>
              <a:rPr lang="de-CH" sz="1500" smtClean="0"/>
            </a:br>
            <a:r>
              <a:rPr lang="de-CH" sz="1500" smtClean="0"/>
              <a:t>logos in the slide title.</a:t>
            </a:r>
          </a:p>
          <a:p>
            <a:r>
              <a:rPr lang="de-CH" sz="1500" b="1" smtClean="0"/>
              <a:t>Logo: </a:t>
            </a:r>
            <a:r>
              <a:rPr lang="de-CH" sz="1500" smtClean="0"/>
              <a:t>The PSI-logo may not be altered/added to</a:t>
            </a:r>
            <a:endParaRPr lang="de-CH" sz="1500" dirty="0"/>
          </a:p>
          <a:p>
            <a:r>
              <a:rPr lang="de-CH" sz="1500" b="1" dirty="0" smtClean="0"/>
              <a:t>Sub title:</a:t>
            </a:r>
            <a:r>
              <a:rPr lang="de-CH" sz="1500" dirty="0" smtClean="0"/>
              <a:t> Calibri </a:t>
            </a:r>
            <a:r>
              <a:rPr lang="de-CH" sz="1500" dirty="0" err="1" smtClean="0"/>
              <a:t>bold</a:t>
            </a:r>
            <a:endParaRPr lang="de-CH" sz="1500" dirty="0"/>
          </a:p>
          <a:p>
            <a:r>
              <a:rPr lang="de-CH" sz="1500" b="1" dirty="0" err="1" smtClean="0"/>
              <a:t>Running</a:t>
            </a:r>
            <a:r>
              <a:rPr lang="de-CH" sz="1500" b="1" dirty="0" smtClean="0"/>
              <a:t> </a:t>
            </a:r>
            <a:r>
              <a:rPr lang="de-CH" sz="1500" b="1" dirty="0" err="1" smtClean="0"/>
              <a:t>text</a:t>
            </a:r>
            <a:r>
              <a:rPr lang="de-CH" sz="1500" b="1" dirty="0" smtClean="0"/>
              <a:t>:</a:t>
            </a:r>
            <a:r>
              <a:rPr lang="de-CH" sz="1500" dirty="0" smtClean="0"/>
              <a:t> Calibri, </a:t>
            </a:r>
            <a:r>
              <a:rPr lang="de-CH" sz="1500" dirty="0" err="1" smtClean="0"/>
              <a:t>font</a:t>
            </a:r>
            <a:r>
              <a:rPr lang="de-CH" sz="1500" dirty="0" smtClean="0"/>
              <a:t> </a:t>
            </a:r>
            <a:r>
              <a:rPr lang="de-CH" sz="1500" dirty="0" err="1" smtClean="0"/>
              <a:t>size</a:t>
            </a:r>
            <a:r>
              <a:rPr lang="de-CH" sz="1500" dirty="0" smtClean="0"/>
              <a:t> not </a:t>
            </a:r>
            <a:r>
              <a:rPr lang="de-CH" sz="1500" dirty="0" err="1" smtClean="0"/>
              <a:t>smaller</a:t>
            </a:r>
            <a:r>
              <a:rPr lang="de-CH" sz="1500" dirty="0" smtClean="0"/>
              <a:t> </a:t>
            </a:r>
            <a:r>
              <a:rPr lang="de-CH" sz="1500" dirty="0" err="1" smtClean="0"/>
              <a:t>than</a:t>
            </a:r>
            <a:r>
              <a:rPr lang="de-CH" sz="1500" dirty="0" smtClean="0"/>
              <a:t> 16.</a:t>
            </a:r>
            <a:endParaRPr lang="de-CH" sz="1500" dirty="0"/>
          </a:p>
          <a:p>
            <a:r>
              <a:rPr lang="de-CH" sz="1500" dirty="0"/>
              <a:t>F</a:t>
            </a:r>
            <a:r>
              <a:rPr lang="de-CH" sz="1500" dirty="0" smtClean="0"/>
              <a:t>ont </a:t>
            </a:r>
            <a:r>
              <a:rPr lang="de-CH" sz="1500" dirty="0" err="1" smtClean="0"/>
              <a:t>colours</a:t>
            </a:r>
            <a:r>
              <a:rPr lang="de-CH" sz="1500" dirty="0" smtClean="0"/>
              <a:t>: </a:t>
            </a:r>
            <a:r>
              <a:rPr lang="de-CH" sz="1500" dirty="0" err="1" smtClean="0"/>
              <a:t>black</a:t>
            </a:r>
            <a:r>
              <a:rPr lang="de-CH" sz="1500" dirty="0" smtClean="0"/>
              <a:t> </a:t>
            </a:r>
            <a:r>
              <a:rPr lang="de-CH" sz="1500" dirty="0" err="1" smtClean="0"/>
              <a:t>and</a:t>
            </a:r>
            <a:r>
              <a:rPr lang="de-CH" sz="1500" dirty="0" smtClean="0"/>
              <a:t> </a:t>
            </a:r>
            <a:r>
              <a:rPr lang="de-CH" sz="1500" dirty="0" err="1" smtClean="0"/>
              <a:t>white</a:t>
            </a:r>
            <a:r>
              <a:rPr lang="de-CH" sz="1500" dirty="0" smtClean="0"/>
              <a:t>, </a:t>
            </a:r>
            <a:r>
              <a:rPr lang="de-CH" sz="1500" dirty="0" err="1" smtClean="0">
                <a:solidFill>
                  <a:srgbClr val="686868"/>
                </a:solidFill>
              </a:rPr>
              <a:t>dark</a:t>
            </a:r>
            <a:r>
              <a:rPr lang="de-CH" sz="1500" dirty="0" smtClean="0">
                <a:solidFill>
                  <a:srgbClr val="686868"/>
                </a:solidFill>
              </a:rPr>
              <a:t> </a:t>
            </a:r>
            <a:r>
              <a:rPr lang="de-CH" sz="1500" dirty="0" err="1" smtClean="0">
                <a:solidFill>
                  <a:srgbClr val="686868"/>
                </a:solidFill>
              </a:rPr>
              <a:t>grey</a:t>
            </a:r>
            <a:r>
              <a:rPr lang="de-CH" sz="1500" dirty="0" smtClean="0">
                <a:solidFill>
                  <a:srgbClr val="686868"/>
                </a:solidFill>
              </a:rPr>
              <a:t> </a:t>
            </a:r>
            <a:r>
              <a:rPr lang="de-CH" sz="1500" dirty="0" err="1" smtClean="0">
                <a:solidFill>
                  <a:srgbClr val="686868"/>
                </a:solidFill>
              </a:rPr>
              <a:t>for</a:t>
            </a:r>
            <a:r>
              <a:rPr lang="de-CH" sz="1500" dirty="0" smtClean="0">
                <a:solidFill>
                  <a:srgbClr val="686868"/>
                </a:solidFill>
              </a:rPr>
              <a:t> </a:t>
            </a:r>
            <a:r>
              <a:rPr lang="de-CH" sz="1500" dirty="0" err="1" smtClean="0">
                <a:solidFill>
                  <a:srgbClr val="686868"/>
                </a:solidFill>
              </a:rPr>
              <a:t>the</a:t>
            </a:r>
            <a:r>
              <a:rPr lang="de-CH" sz="1500" dirty="0" smtClean="0">
                <a:solidFill>
                  <a:srgbClr val="686868"/>
                </a:solidFill>
              </a:rPr>
              <a:t>  title </a:t>
            </a:r>
            <a:r>
              <a:rPr lang="de-CH" sz="1500" dirty="0" err="1" smtClean="0">
                <a:solidFill>
                  <a:srgbClr val="686868"/>
                </a:solidFill>
              </a:rPr>
              <a:t>of</a:t>
            </a:r>
            <a:r>
              <a:rPr lang="de-CH" sz="1500" dirty="0" smtClean="0">
                <a:solidFill>
                  <a:srgbClr val="686868"/>
                </a:solidFill>
              </a:rPr>
              <a:t> </a:t>
            </a:r>
            <a:r>
              <a:rPr lang="de-CH" sz="1500" dirty="0" err="1" smtClean="0">
                <a:solidFill>
                  <a:srgbClr val="686868"/>
                </a:solidFill>
              </a:rPr>
              <a:t>the</a:t>
            </a:r>
            <a:r>
              <a:rPr lang="de-CH" sz="1500" dirty="0" smtClean="0">
                <a:solidFill>
                  <a:srgbClr val="686868"/>
                </a:solidFill>
              </a:rPr>
              <a:t> </a:t>
            </a:r>
            <a:r>
              <a:rPr lang="de-CH" sz="1500" dirty="0" err="1" smtClean="0">
                <a:solidFill>
                  <a:srgbClr val="686868"/>
                </a:solidFill>
              </a:rPr>
              <a:t>presentation</a:t>
            </a:r>
            <a:r>
              <a:rPr lang="de-CH" sz="1500" dirty="0" smtClean="0">
                <a:solidFill>
                  <a:schemeClr val="bg2"/>
                </a:solidFill>
              </a:rPr>
              <a:t>.</a:t>
            </a:r>
            <a:r>
              <a:rPr lang="de-CH" sz="1500" dirty="0" smtClean="0"/>
              <a:t> </a:t>
            </a:r>
            <a:br>
              <a:rPr lang="de-CH" sz="1500" dirty="0" smtClean="0"/>
            </a:br>
            <a:r>
              <a:rPr lang="de-CH" sz="1500" dirty="0" err="1" smtClean="0">
                <a:sym typeface="Wingdings" charset="0"/>
              </a:rPr>
              <a:t>You</a:t>
            </a:r>
            <a:r>
              <a:rPr lang="de-CH" sz="1500" dirty="0" smtClean="0">
                <a:sym typeface="Wingdings" charset="0"/>
              </a:rPr>
              <a:t> </a:t>
            </a:r>
            <a:r>
              <a:rPr lang="de-CH" sz="1500" dirty="0" err="1" smtClean="0">
                <a:sym typeface="Wingdings" charset="0"/>
              </a:rPr>
              <a:t>can</a:t>
            </a:r>
            <a:r>
              <a:rPr lang="de-CH" sz="1500" dirty="0" smtClean="0">
                <a:sym typeface="Wingdings" charset="0"/>
              </a:rPr>
              <a:t> </a:t>
            </a:r>
            <a:r>
              <a:rPr lang="de-CH" sz="1500" dirty="0" err="1" smtClean="0">
                <a:sym typeface="Wingdings" charset="0"/>
              </a:rPr>
              <a:t>write</a:t>
            </a:r>
            <a:r>
              <a:rPr lang="de-CH" sz="1500" dirty="0" smtClean="0">
                <a:sym typeface="Wingdings" charset="0"/>
              </a:rPr>
              <a:t> in </a:t>
            </a:r>
            <a:r>
              <a:rPr lang="de-CH" sz="1500" b="1" dirty="0" err="1" smtClean="0">
                <a:sym typeface="Wingdings" charset="0"/>
              </a:rPr>
              <a:t>bold</a:t>
            </a:r>
            <a:r>
              <a:rPr lang="de-CH" sz="1500" dirty="0" smtClean="0">
                <a:sym typeface="Wingdings" charset="0"/>
              </a:rPr>
              <a:t>, </a:t>
            </a:r>
            <a:r>
              <a:rPr lang="de-CH" sz="1500" dirty="0" err="1">
                <a:sym typeface="Wingdings" charset="0"/>
              </a:rPr>
              <a:t>only</a:t>
            </a:r>
            <a:r>
              <a:rPr lang="de-CH" sz="1500" dirty="0">
                <a:sym typeface="Wingdings" charset="0"/>
              </a:rPr>
              <a:t> </a:t>
            </a:r>
            <a:r>
              <a:rPr lang="de-CH" sz="1500" dirty="0" err="1">
                <a:sym typeface="Wingdings" charset="0"/>
              </a:rPr>
              <a:t>use</a:t>
            </a:r>
            <a:r>
              <a:rPr lang="de-CH" sz="1500" dirty="0">
                <a:sym typeface="Wingdings" charset="0"/>
              </a:rPr>
              <a:t> </a:t>
            </a:r>
            <a:r>
              <a:rPr lang="de-CH" sz="1500" i="1" dirty="0" err="1" smtClean="0">
                <a:sym typeface="Wingdings" charset="0"/>
              </a:rPr>
              <a:t>italics</a:t>
            </a:r>
            <a:r>
              <a:rPr lang="de-CH" sz="1500" i="1" dirty="0" smtClean="0">
                <a:sym typeface="Wingdings" charset="0"/>
              </a:rPr>
              <a:t> </a:t>
            </a:r>
            <a:r>
              <a:rPr lang="de-CH" sz="1500" dirty="0" err="1" smtClean="0">
                <a:sym typeface="Wingdings" charset="0"/>
              </a:rPr>
              <a:t>when</a:t>
            </a:r>
            <a:r>
              <a:rPr lang="de-CH" sz="1500" dirty="0" smtClean="0">
                <a:sym typeface="Wingdings" charset="0"/>
              </a:rPr>
              <a:t> </a:t>
            </a:r>
            <a:r>
              <a:rPr lang="de-CH" sz="1500" dirty="0" err="1" smtClean="0">
                <a:sym typeface="Wingdings" charset="0"/>
              </a:rPr>
              <a:t>citing</a:t>
            </a:r>
            <a:r>
              <a:rPr lang="de-CH" sz="1500" dirty="0" smtClean="0">
                <a:sym typeface="Wingdings" charset="0"/>
              </a:rPr>
              <a:t> </a:t>
            </a:r>
            <a:r>
              <a:rPr lang="de-CH" sz="1500" dirty="0" err="1" smtClean="0">
                <a:sym typeface="Wingdings" charset="0"/>
              </a:rPr>
              <a:t>literature</a:t>
            </a:r>
            <a:r>
              <a:rPr lang="de-CH" sz="1500" dirty="0" smtClean="0">
                <a:sym typeface="Wingdings" charset="0"/>
              </a:rPr>
              <a:t>.</a:t>
            </a:r>
            <a:br>
              <a:rPr lang="de-CH" sz="1500" dirty="0" smtClean="0">
                <a:sym typeface="Wingdings" charset="0"/>
              </a:rPr>
            </a:br>
            <a:r>
              <a:rPr lang="de-CH" sz="1500" dirty="0" err="1" smtClean="0">
                <a:sym typeface="Wingdings" charset="0"/>
              </a:rPr>
              <a:t>Please</a:t>
            </a:r>
            <a:r>
              <a:rPr lang="de-CH" sz="1500" dirty="0" smtClean="0">
                <a:sym typeface="Wingdings" charset="0"/>
              </a:rPr>
              <a:t> do </a:t>
            </a:r>
            <a:r>
              <a:rPr lang="de-CH" sz="1500" dirty="0" err="1" smtClean="0">
                <a:sym typeface="Wingdings" charset="0"/>
              </a:rPr>
              <a:t>without</a:t>
            </a:r>
            <a:r>
              <a:rPr lang="de-CH" sz="1500" dirty="0" smtClean="0">
                <a:sym typeface="Wingdings" charset="0"/>
              </a:rPr>
              <a:t> </a:t>
            </a:r>
            <a:r>
              <a:rPr lang="de-CH" sz="1500" u="sng" dirty="0" err="1" smtClean="0">
                <a:sym typeface="Wingdings" charset="0"/>
              </a:rPr>
              <a:t>underlining</a:t>
            </a:r>
            <a:r>
              <a:rPr lang="de-CH" sz="1500" u="sng" dirty="0" smtClean="0">
                <a:sym typeface="Wingdings" charset="0"/>
              </a:rPr>
              <a:t> </a:t>
            </a:r>
            <a:r>
              <a:rPr lang="de-CH" sz="1500" dirty="0" err="1">
                <a:sym typeface="Wingdings" charset="0"/>
              </a:rPr>
              <a:t>a</a:t>
            </a:r>
            <a:r>
              <a:rPr lang="de-CH" sz="1500" dirty="0" err="1" smtClean="0">
                <a:sym typeface="Wingdings" charset="0"/>
              </a:rPr>
              <a:t>nd</a:t>
            </a:r>
            <a:r>
              <a:rPr lang="de-CH" sz="1500" dirty="0" smtClean="0">
                <a:sym typeface="Wingdings" charset="0"/>
              </a:rPr>
              <a:t> </a:t>
            </a:r>
            <a:r>
              <a:rPr lang="de-CH" sz="15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charset="0"/>
              </a:rPr>
              <a:t>shadowing</a:t>
            </a:r>
            <a:r>
              <a:rPr lang="de-CH" sz="1500" dirty="0" smtClean="0">
                <a:sym typeface="Wingdings" charset="0"/>
              </a:rPr>
              <a:t>.</a:t>
            </a:r>
            <a:endParaRPr lang="de-CH" sz="1500" dirty="0"/>
          </a:p>
          <a:p>
            <a:r>
              <a:rPr lang="de-CH" sz="1500" dirty="0" smtClean="0"/>
              <a:t>In an English PowerPoint </a:t>
            </a:r>
            <a:r>
              <a:rPr lang="de-CH" sz="1500" dirty="0" err="1"/>
              <a:t>p</a:t>
            </a:r>
            <a:r>
              <a:rPr lang="de-CH" sz="1500" dirty="0" err="1" smtClean="0"/>
              <a:t>resentation</a:t>
            </a:r>
            <a:r>
              <a:rPr lang="de-CH" sz="1500" dirty="0" smtClean="0"/>
              <a:t> all </a:t>
            </a:r>
            <a:r>
              <a:rPr lang="de-CH" sz="1500" dirty="0" err="1" smtClean="0"/>
              <a:t>textual</a:t>
            </a:r>
            <a:r>
              <a:rPr lang="de-CH" sz="1500" dirty="0" smtClean="0"/>
              <a:t> </a:t>
            </a:r>
            <a:r>
              <a:rPr lang="de-CH" sz="1500" dirty="0" err="1" smtClean="0"/>
              <a:t>information</a:t>
            </a:r>
            <a:r>
              <a:rPr lang="de-CH" sz="1500" dirty="0" smtClean="0"/>
              <a:t> </a:t>
            </a:r>
            <a:r>
              <a:rPr lang="de-CH" sz="1500" dirty="0" err="1" smtClean="0"/>
              <a:t>should</a:t>
            </a:r>
            <a:r>
              <a:rPr lang="de-CH" sz="1500" dirty="0" smtClean="0"/>
              <a:t> </a:t>
            </a:r>
            <a:r>
              <a:rPr lang="de-CH" sz="1500" dirty="0" err="1" smtClean="0"/>
              <a:t>be</a:t>
            </a:r>
            <a:r>
              <a:rPr lang="de-CH" sz="1500" dirty="0" smtClean="0"/>
              <a:t> </a:t>
            </a:r>
            <a:r>
              <a:rPr lang="de-CH" sz="1500" dirty="0" err="1" smtClean="0"/>
              <a:t>given</a:t>
            </a:r>
            <a:r>
              <a:rPr lang="de-CH" sz="1500" dirty="0" smtClean="0"/>
              <a:t> in </a:t>
            </a:r>
            <a:br>
              <a:rPr lang="de-CH" sz="1500" dirty="0" smtClean="0"/>
            </a:br>
            <a:r>
              <a:rPr lang="de-CH" sz="1500" dirty="0" smtClean="0"/>
              <a:t>English, </a:t>
            </a:r>
            <a:r>
              <a:rPr lang="de-CH" sz="1500" dirty="0" err="1" smtClean="0"/>
              <a:t>including</a:t>
            </a:r>
            <a:r>
              <a:rPr lang="de-CH" sz="1500" dirty="0" smtClean="0"/>
              <a:t>  </a:t>
            </a:r>
            <a:r>
              <a:rPr lang="de-CH" sz="1500" dirty="0" err="1" smtClean="0"/>
              <a:t>the</a:t>
            </a:r>
            <a:r>
              <a:rPr lang="de-CH" sz="1500" dirty="0" smtClean="0"/>
              <a:t> </a:t>
            </a:r>
            <a:r>
              <a:rPr lang="de-CH" sz="1500" dirty="0" err="1" smtClean="0"/>
              <a:t>texts</a:t>
            </a:r>
            <a:r>
              <a:rPr lang="de-CH" sz="1500" dirty="0" smtClean="0"/>
              <a:t> in </a:t>
            </a:r>
            <a:r>
              <a:rPr lang="de-CH" sz="1500" dirty="0" err="1" smtClean="0"/>
              <a:t>graphs</a:t>
            </a:r>
            <a:r>
              <a:rPr lang="de-CH" sz="1500" dirty="0" smtClean="0"/>
              <a:t> </a:t>
            </a:r>
            <a:r>
              <a:rPr lang="de-CH" sz="1500" dirty="0" err="1" smtClean="0"/>
              <a:t>and</a:t>
            </a:r>
            <a:r>
              <a:rPr lang="de-CH" sz="1500" dirty="0" smtClean="0"/>
              <a:t> </a:t>
            </a:r>
            <a:r>
              <a:rPr lang="de-CH" sz="1500" dirty="0" err="1" smtClean="0"/>
              <a:t>photos</a:t>
            </a:r>
            <a:r>
              <a:rPr lang="de-CH" sz="1500" dirty="0" smtClean="0"/>
              <a:t>.</a:t>
            </a:r>
            <a:endParaRPr lang="de-CH" sz="1500" dirty="0"/>
          </a:p>
          <a:p>
            <a:r>
              <a:rPr lang="de-CH" sz="1500" b="1" dirty="0" err="1" smtClean="0"/>
              <a:t>Colours</a:t>
            </a:r>
            <a:r>
              <a:rPr lang="de-CH" sz="1500" b="1" dirty="0" smtClean="0"/>
              <a:t>:</a:t>
            </a:r>
            <a:r>
              <a:rPr lang="de-CH" sz="1500" dirty="0" smtClean="0"/>
              <a:t> </a:t>
            </a:r>
            <a:r>
              <a:rPr lang="de-CH" sz="1500" dirty="0" err="1" smtClean="0"/>
              <a:t>If</a:t>
            </a:r>
            <a:r>
              <a:rPr lang="de-CH" sz="1500" dirty="0" smtClean="0"/>
              <a:t> </a:t>
            </a:r>
            <a:r>
              <a:rPr lang="de-CH" sz="1500" dirty="0" err="1" smtClean="0"/>
              <a:t>possible</a:t>
            </a:r>
            <a:r>
              <a:rPr lang="de-CH" sz="1500" dirty="0" smtClean="0"/>
              <a:t> </a:t>
            </a:r>
            <a:r>
              <a:rPr lang="de-CH" sz="1500" dirty="0" err="1" smtClean="0"/>
              <a:t>use</a:t>
            </a:r>
            <a:r>
              <a:rPr lang="de-CH" sz="1500" dirty="0" smtClean="0"/>
              <a:t> </a:t>
            </a:r>
            <a:r>
              <a:rPr lang="de-CH" sz="1500" dirty="0" err="1" smtClean="0"/>
              <a:t>the</a:t>
            </a:r>
            <a:r>
              <a:rPr lang="de-CH" sz="1500" dirty="0" smtClean="0"/>
              <a:t> «user</a:t>
            </a:r>
            <a:r>
              <a:rPr lang="de-CH" sz="1500" dirty="0"/>
              <a:t>-</a:t>
            </a:r>
            <a:r>
              <a:rPr lang="de-CH" sz="1500" dirty="0" err="1" smtClean="0"/>
              <a:t>defined</a:t>
            </a:r>
            <a:r>
              <a:rPr lang="de-CH" sz="1500" dirty="0" smtClean="0"/>
              <a:t> </a:t>
            </a:r>
            <a:r>
              <a:rPr lang="de-CH" sz="1500" dirty="0" err="1" smtClean="0"/>
              <a:t>colurs</a:t>
            </a:r>
            <a:r>
              <a:rPr lang="de-CH" sz="1500" dirty="0" smtClean="0"/>
              <a:t>» </a:t>
            </a:r>
            <a:r>
              <a:rPr lang="de-CH" sz="1500" dirty="0" err="1" smtClean="0"/>
              <a:t>you</a:t>
            </a:r>
            <a:r>
              <a:rPr lang="de-CH" sz="1500" dirty="0" smtClean="0"/>
              <a:t> find </a:t>
            </a:r>
            <a:r>
              <a:rPr lang="de-CH" sz="1500" dirty="0" err="1" smtClean="0"/>
              <a:t>below</a:t>
            </a:r>
            <a:r>
              <a:rPr lang="de-CH" sz="1500" dirty="0" smtClean="0"/>
              <a:t> </a:t>
            </a:r>
            <a:r>
              <a:rPr lang="de-CH" sz="1500" dirty="0" err="1" smtClean="0"/>
              <a:t>the</a:t>
            </a:r>
            <a:r>
              <a:rPr lang="de-CH" sz="1500" dirty="0" smtClean="0"/>
              <a:t> </a:t>
            </a:r>
            <a:r>
              <a:rPr lang="de-CH" sz="1500" dirty="0" err="1" smtClean="0"/>
              <a:t>tile</a:t>
            </a:r>
            <a:r>
              <a:rPr lang="de-CH" sz="1500" dirty="0" smtClean="0"/>
              <a:t> </a:t>
            </a:r>
          </a:p>
          <a:p>
            <a:pPr marL="177800" lvl="1" indent="0">
              <a:buNone/>
            </a:pPr>
            <a:r>
              <a:rPr lang="de-CH" sz="1500" dirty="0" err="1" smtClean="0"/>
              <a:t>or</a:t>
            </a:r>
            <a:r>
              <a:rPr lang="de-CH" sz="1500" dirty="0" smtClean="0"/>
              <a:t> </a:t>
            </a:r>
            <a:r>
              <a:rPr lang="de-CH" sz="1500" dirty="0" err="1" smtClean="0"/>
              <a:t>those</a:t>
            </a:r>
            <a:r>
              <a:rPr lang="de-CH" sz="1500" dirty="0" smtClean="0"/>
              <a:t> </a:t>
            </a:r>
            <a:r>
              <a:rPr lang="de-CH" sz="1500" dirty="0" err="1" smtClean="0"/>
              <a:t>from</a:t>
            </a:r>
            <a:r>
              <a:rPr lang="de-CH" sz="1500" dirty="0" smtClean="0"/>
              <a:t> </a:t>
            </a:r>
            <a:r>
              <a:rPr lang="de-CH" sz="1500" dirty="0" err="1" smtClean="0"/>
              <a:t>the</a:t>
            </a:r>
            <a:r>
              <a:rPr lang="de-CH" sz="1500" dirty="0" smtClean="0"/>
              <a:t> </a:t>
            </a:r>
            <a:r>
              <a:rPr lang="de-CH" sz="1500" dirty="0" err="1" smtClean="0"/>
              <a:t>slide</a:t>
            </a:r>
            <a:r>
              <a:rPr lang="de-CH" sz="1500" dirty="0" smtClean="0"/>
              <a:t> </a:t>
            </a:r>
            <a:r>
              <a:rPr lang="de-CH" sz="1500" dirty="0"/>
              <a:t>«</a:t>
            </a:r>
            <a:r>
              <a:rPr lang="de-CH" sz="1500" dirty="0" smtClean="0"/>
              <a:t>PSI </a:t>
            </a:r>
            <a:r>
              <a:rPr lang="de-CH" sz="1500" dirty="0" err="1" smtClean="0"/>
              <a:t>colour</a:t>
            </a:r>
            <a:r>
              <a:rPr lang="de-CH" sz="1500" dirty="0" smtClean="0"/>
              <a:t> </a:t>
            </a:r>
            <a:r>
              <a:rPr lang="de-CH" sz="1500" dirty="0" err="1" smtClean="0"/>
              <a:t>scheme</a:t>
            </a:r>
            <a:r>
              <a:rPr lang="de-CH" sz="1500" dirty="0" smtClean="0"/>
              <a:t>» </a:t>
            </a:r>
            <a:r>
              <a:rPr lang="de-CH" sz="1500" dirty="0" err="1" smtClean="0"/>
              <a:t>for</a:t>
            </a:r>
            <a:r>
              <a:rPr lang="de-CH" sz="1500" dirty="0" smtClean="0"/>
              <a:t> </a:t>
            </a:r>
            <a:r>
              <a:rPr lang="de-CH" sz="1500" dirty="0" err="1" smtClean="0"/>
              <a:t>your</a:t>
            </a:r>
            <a:r>
              <a:rPr lang="de-CH" sz="1500" dirty="0" smtClean="0"/>
              <a:t> </a:t>
            </a:r>
            <a:r>
              <a:rPr lang="de-CH" sz="1500" dirty="0" err="1" smtClean="0"/>
              <a:t>graphs</a:t>
            </a:r>
            <a:r>
              <a:rPr lang="de-CH" sz="1500" dirty="0" smtClean="0"/>
              <a:t>. </a:t>
            </a:r>
            <a:br>
              <a:rPr lang="de-CH" sz="1500" dirty="0" smtClean="0"/>
            </a:br>
            <a:r>
              <a:rPr lang="de-CH" sz="1500" dirty="0" err="1" smtClean="0"/>
              <a:t>Brightness</a:t>
            </a:r>
            <a:r>
              <a:rPr lang="de-CH" sz="1500" dirty="0" smtClean="0"/>
              <a:t> grades </a:t>
            </a:r>
            <a:r>
              <a:rPr lang="de-CH" sz="1500" dirty="0" err="1" smtClean="0"/>
              <a:t>are</a:t>
            </a:r>
            <a:r>
              <a:rPr lang="de-CH" sz="1500" dirty="0" smtClean="0"/>
              <a:t> </a:t>
            </a:r>
            <a:r>
              <a:rPr lang="de-CH" sz="1500" dirty="0" err="1" smtClean="0"/>
              <a:t>permitted</a:t>
            </a:r>
            <a:r>
              <a:rPr lang="de-CH" sz="1500" dirty="0" smtClean="0"/>
              <a:t> </a:t>
            </a:r>
            <a:r>
              <a:rPr lang="de-CH" sz="1500" dirty="0" err="1" smtClean="0"/>
              <a:t>for</a:t>
            </a:r>
            <a:r>
              <a:rPr lang="de-CH" sz="1500" dirty="0" smtClean="0"/>
              <a:t> </a:t>
            </a:r>
            <a:r>
              <a:rPr lang="de-CH" sz="1500" dirty="0" err="1" smtClean="0"/>
              <a:t>colours</a:t>
            </a:r>
            <a:r>
              <a:rPr lang="de-CH" sz="1500" dirty="0" smtClean="0"/>
              <a:t>.</a:t>
            </a:r>
            <a:endParaRPr lang="de-CH" sz="1500" dirty="0"/>
          </a:p>
          <a:p>
            <a:r>
              <a:rPr lang="de-CH" sz="1500" dirty="0" err="1" smtClean="0"/>
              <a:t>Please</a:t>
            </a:r>
            <a:r>
              <a:rPr lang="de-CH" sz="1500" dirty="0" smtClean="0"/>
              <a:t> </a:t>
            </a:r>
            <a:r>
              <a:rPr lang="de-CH" sz="1500" dirty="0" err="1" smtClean="0"/>
              <a:t>note</a:t>
            </a:r>
            <a:r>
              <a:rPr lang="de-CH" sz="1500" dirty="0" smtClean="0"/>
              <a:t> </a:t>
            </a:r>
            <a:r>
              <a:rPr lang="de-CH" sz="1500" dirty="0" err="1" smtClean="0"/>
              <a:t>that</a:t>
            </a:r>
            <a:r>
              <a:rPr lang="de-CH" sz="1500" dirty="0" smtClean="0"/>
              <a:t> </a:t>
            </a:r>
            <a:r>
              <a:rPr lang="de-CH" sz="1500" dirty="0" err="1" smtClean="0"/>
              <a:t>the</a:t>
            </a:r>
            <a:r>
              <a:rPr lang="de-CH" sz="1500" dirty="0" smtClean="0"/>
              <a:t> German </a:t>
            </a:r>
            <a:r>
              <a:rPr lang="de-CH" sz="1500" dirty="0" err="1" smtClean="0"/>
              <a:t>language</a:t>
            </a:r>
            <a:r>
              <a:rPr lang="de-CH" sz="1500" dirty="0" smtClean="0"/>
              <a:t> </a:t>
            </a:r>
            <a:r>
              <a:rPr lang="de-CH" sz="1500" dirty="0" err="1" smtClean="0"/>
              <a:t>motto</a:t>
            </a:r>
            <a:r>
              <a:rPr lang="de-CH" sz="1500" dirty="0" smtClean="0"/>
              <a:t> </a:t>
            </a:r>
            <a:r>
              <a:rPr lang="de-CH" sz="1500" dirty="0" err="1" smtClean="0"/>
              <a:t>of</a:t>
            </a:r>
            <a:r>
              <a:rPr lang="de-CH" sz="1500" dirty="0" smtClean="0"/>
              <a:t> «Wir </a:t>
            </a:r>
            <a:r>
              <a:rPr lang="de-CH" sz="1500" dirty="0"/>
              <a:t>schaffen </a:t>
            </a:r>
            <a:r>
              <a:rPr lang="de-CH" sz="1500" dirty="0" smtClean="0"/>
              <a:t>Wissen </a:t>
            </a:r>
            <a:r>
              <a:rPr lang="de-CH" sz="1500" dirty="0"/>
              <a:t>– heute für </a:t>
            </a:r>
            <a:r>
              <a:rPr lang="de-CH" sz="1500" dirty="0" smtClean="0"/>
              <a:t>morgen» </a:t>
            </a:r>
            <a:r>
              <a:rPr lang="de-CH" sz="1500" dirty="0" err="1" smtClean="0"/>
              <a:t>is</a:t>
            </a:r>
            <a:r>
              <a:rPr lang="de-CH" sz="1500" dirty="0" smtClean="0"/>
              <a:t> not </a:t>
            </a:r>
            <a:r>
              <a:rPr lang="de-CH" sz="1500" dirty="0" err="1" smtClean="0"/>
              <a:t>translated</a:t>
            </a:r>
            <a:r>
              <a:rPr lang="de-CH" sz="1500" dirty="0" smtClean="0"/>
              <a:t> </a:t>
            </a:r>
            <a:r>
              <a:rPr lang="de-CH" sz="1500" dirty="0" err="1" smtClean="0"/>
              <a:t>and</a:t>
            </a:r>
            <a:r>
              <a:rPr lang="de-CH" sz="1500" dirty="0" smtClean="0"/>
              <a:t> </a:t>
            </a:r>
            <a:r>
              <a:rPr lang="de-CH" sz="1500" dirty="0" err="1" smtClean="0"/>
              <a:t>remains</a:t>
            </a:r>
            <a:r>
              <a:rPr lang="de-CH" sz="1500" dirty="0" smtClean="0"/>
              <a:t> in German on </a:t>
            </a:r>
            <a:r>
              <a:rPr lang="de-CH" sz="1500" dirty="0" err="1" smtClean="0"/>
              <a:t>the</a:t>
            </a:r>
            <a:r>
              <a:rPr lang="de-CH" sz="1500" dirty="0" smtClean="0"/>
              <a:t> title </a:t>
            </a:r>
            <a:r>
              <a:rPr lang="de-CH" sz="1500" dirty="0" err="1" smtClean="0"/>
              <a:t>slide</a:t>
            </a:r>
            <a:r>
              <a:rPr lang="de-CH" sz="1500" dirty="0" smtClean="0"/>
              <a:t>. A </a:t>
            </a:r>
            <a:r>
              <a:rPr lang="de-CH" sz="1500" dirty="0" err="1" smtClean="0"/>
              <a:t>complimentary</a:t>
            </a:r>
            <a:r>
              <a:rPr lang="de-CH" sz="1500" dirty="0" smtClean="0"/>
              <a:t> </a:t>
            </a:r>
            <a:r>
              <a:rPr lang="de-CH" sz="1500" dirty="0" err="1" smtClean="0"/>
              <a:t>translation</a:t>
            </a:r>
            <a:r>
              <a:rPr lang="de-CH" sz="1500" dirty="0" smtClean="0"/>
              <a:t> </a:t>
            </a:r>
            <a:r>
              <a:rPr lang="de-CH" sz="1500" dirty="0" err="1" smtClean="0"/>
              <a:t>would</a:t>
            </a:r>
            <a:r>
              <a:rPr lang="de-CH" sz="1500" dirty="0" smtClean="0"/>
              <a:t> </a:t>
            </a:r>
            <a:r>
              <a:rPr lang="de-CH" sz="1500" dirty="0" err="1" smtClean="0"/>
              <a:t>sound</a:t>
            </a:r>
            <a:r>
              <a:rPr lang="de-CH" sz="1500" dirty="0" smtClean="0"/>
              <a:t> </a:t>
            </a:r>
            <a:r>
              <a:rPr lang="de-CH" sz="1500" dirty="0" err="1" smtClean="0"/>
              <a:t>something</a:t>
            </a:r>
            <a:r>
              <a:rPr lang="de-CH" sz="1500" dirty="0" smtClean="0"/>
              <a:t> like «</a:t>
            </a:r>
            <a:r>
              <a:rPr lang="de-CH" sz="1500" dirty="0" err="1" smtClean="0"/>
              <a:t>We</a:t>
            </a:r>
            <a:r>
              <a:rPr lang="de-CH" sz="1500" dirty="0" smtClean="0"/>
              <a:t> </a:t>
            </a:r>
            <a:r>
              <a:rPr lang="de-CH" sz="1500" dirty="0" err="1" smtClean="0"/>
              <a:t>create</a:t>
            </a:r>
            <a:r>
              <a:rPr lang="de-CH" sz="1500" dirty="0" smtClean="0"/>
              <a:t> </a:t>
            </a:r>
            <a:r>
              <a:rPr lang="de-CH" sz="1500" dirty="0" err="1" smtClean="0"/>
              <a:t>knowledge</a:t>
            </a:r>
            <a:r>
              <a:rPr lang="de-CH" sz="1500" dirty="0" smtClean="0"/>
              <a:t> </a:t>
            </a:r>
            <a:r>
              <a:rPr lang="de-CH" sz="1500" dirty="0" err="1" smtClean="0"/>
              <a:t>today</a:t>
            </a:r>
            <a:r>
              <a:rPr lang="de-CH" sz="1500" dirty="0" smtClean="0"/>
              <a:t> – </a:t>
            </a:r>
            <a:r>
              <a:rPr lang="de-CH" sz="1500" dirty="0" err="1" smtClean="0"/>
              <a:t>for</a:t>
            </a:r>
            <a:r>
              <a:rPr lang="de-CH" sz="1500" dirty="0"/>
              <a:t> </a:t>
            </a:r>
            <a:r>
              <a:rPr lang="de-CH" sz="1500" dirty="0" smtClean="0"/>
              <a:t/>
            </a:r>
            <a:br>
              <a:rPr lang="de-CH" sz="1500" dirty="0" smtClean="0"/>
            </a:br>
            <a:r>
              <a:rPr lang="de-CH" sz="1500" dirty="0" err="1" smtClean="0"/>
              <a:t>use</a:t>
            </a:r>
            <a:r>
              <a:rPr lang="de-CH" sz="1500" dirty="0" smtClean="0"/>
              <a:t> </a:t>
            </a:r>
            <a:r>
              <a:rPr lang="de-CH" sz="1500" dirty="0" err="1" smtClean="0"/>
              <a:t>tomorrow</a:t>
            </a:r>
            <a:r>
              <a:rPr lang="de-CH" sz="1500" dirty="0" smtClean="0"/>
              <a:t>»</a:t>
            </a:r>
          </a:p>
          <a:p>
            <a:r>
              <a:rPr lang="de-CH" sz="1500" dirty="0" smtClean="0"/>
              <a:t>The </a:t>
            </a:r>
            <a:r>
              <a:rPr lang="de-CH" sz="1500" dirty="0" err="1" smtClean="0"/>
              <a:t>grey</a:t>
            </a:r>
            <a:r>
              <a:rPr lang="de-CH" sz="1500" dirty="0" smtClean="0"/>
              <a:t> </a:t>
            </a:r>
            <a:r>
              <a:rPr lang="de-CH" sz="1500" dirty="0" err="1" smtClean="0"/>
              <a:t>background</a:t>
            </a:r>
            <a:r>
              <a:rPr lang="de-CH" sz="1500" dirty="0" smtClean="0"/>
              <a:t> </a:t>
            </a:r>
            <a:r>
              <a:rPr lang="de-CH" sz="1500" dirty="0" err="1" smtClean="0"/>
              <a:t>as</a:t>
            </a:r>
            <a:r>
              <a:rPr lang="de-CH" sz="1500" dirty="0" smtClean="0"/>
              <a:t> </a:t>
            </a:r>
            <a:r>
              <a:rPr lang="de-CH" sz="1500" dirty="0" err="1" smtClean="0"/>
              <a:t>you</a:t>
            </a:r>
            <a:r>
              <a:rPr lang="de-CH" sz="1500" dirty="0" smtClean="0"/>
              <a:t> </a:t>
            </a:r>
            <a:r>
              <a:rPr lang="de-CH" sz="1500" dirty="0" err="1" smtClean="0"/>
              <a:t>see</a:t>
            </a:r>
            <a:r>
              <a:rPr lang="de-CH" sz="1500" dirty="0" smtClean="0"/>
              <a:t> </a:t>
            </a:r>
            <a:r>
              <a:rPr lang="de-CH" sz="1500" dirty="0" err="1" smtClean="0"/>
              <a:t>it</a:t>
            </a:r>
            <a:r>
              <a:rPr lang="de-CH" sz="1500" dirty="0" smtClean="0"/>
              <a:t> on </a:t>
            </a:r>
            <a:r>
              <a:rPr lang="de-CH" sz="1500" dirty="0" err="1" smtClean="0"/>
              <a:t>this</a:t>
            </a:r>
            <a:r>
              <a:rPr lang="de-CH" sz="1500" dirty="0" smtClean="0"/>
              <a:t> </a:t>
            </a:r>
            <a:r>
              <a:rPr lang="de-CH" sz="1500" dirty="0" err="1" smtClean="0"/>
              <a:t>slide</a:t>
            </a:r>
            <a:r>
              <a:rPr lang="de-CH" sz="1500" dirty="0" smtClean="0"/>
              <a:t> </a:t>
            </a:r>
            <a:r>
              <a:rPr lang="de-CH" sz="1500" dirty="0" err="1" smtClean="0"/>
              <a:t>is</a:t>
            </a:r>
            <a:r>
              <a:rPr lang="de-CH" sz="1500" dirty="0" smtClean="0"/>
              <a:t> an </a:t>
            </a:r>
            <a:r>
              <a:rPr lang="de-CH" sz="1500" dirty="0" err="1" smtClean="0"/>
              <a:t>option</a:t>
            </a:r>
            <a:r>
              <a:rPr lang="de-CH" sz="1500" dirty="0" smtClean="0"/>
              <a:t>.</a:t>
            </a:r>
            <a:endParaRPr lang="de-DE" sz="1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32" t="14803" r="-1" b="14619"/>
          <a:stretch/>
        </p:blipFill>
        <p:spPr bwMode="auto">
          <a:xfrm>
            <a:off x="6732240" y="4365105"/>
            <a:ext cx="442872" cy="28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agnatet</a:t>
            </a:r>
            <a:r>
              <a:rPr lang="de-DE" dirty="0" smtClean="0"/>
              <a:t> </a:t>
            </a:r>
            <a:r>
              <a:rPr lang="de-DE" dirty="0" err="1"/>
              <a:t>excepeliqui</a:t>
            </a:r>
            <a:r>
              <a:rPr lang="de-DE" dirty="0"/>
              <a:t> di </a:t>
            </a:r>
            <a:r>
              <a:rPr lang="de-DE" dirty="0" err="1"/>
              <a:t>aceruptat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 es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expelecum</a:t>
            </a:r>
            <a:r>
              <a:rPr lang="de-DE" dirty="0"/>
              <a:t> </a:t>
            </a:r>
            <a:r>
              <a:rPr lang="de-DE" dirty="0" err="1"/>
              <a:t>eliam</a:t>
            </a:r>
            <a:r>
              <a:rPr lang="de-DE" dirty="0"/>
              <a:t> </a:t>
            </a:r>
            <a:r>
              <a:rPr lang="de-DE" dirty="0" err="1"/>
              <a:t>etus</a:t>
            </a:r>
            <a:r>
              <a:rPr lang="de-DE" dirty="0"/>
              <a:t> </a:t>
            </a:r>
            <a:r>
              <a:rPr lang="de-DE" dirty="0" err="1"/>
              <a:t>explatem</a:t>
            </a:r>
            <a:r>
              <a:rPr lang="de-DE" dirty="0"/>
              <a:t>.</a:t>
            </a:r>
          </a:p>
          <a:p>
            <a:pPr lvl="1"/>
            <a:r>
              <a:rPr lang="de-DE" dirty="0" err="1" smtClean="0"/>
              <a:t>unda</a:t>
            </a:r>
            <a:r>
              <a:rPr lang="de-DE" dirty="0" smtClean="0"/>
              <a:t> </a:t>
            </a:r>
            <a:r>
              <a:rPr lang="de-DE" dirty="0"/>
              <a:t>non </a:t>
            </a:r>
            <a:r>
              <a:rPr lang="de-DE" dirty="0" err="1"/>
              <a:t>eaque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epudam</a:t>
            </a:r>
            <a:r>
              <a:rPr lang="de-DE" dirty="0"/>
              <a:t>, </a:t>
            </a:r>
            <a:r>
              <a:rPr lang="de-DE" dirty="0" err="1"/>
              <a:t>odis</a:t>
            </a:r>
            <a:r>
              <a:rPr lang="de-DE" dirty="0"/>
              <a:t> </a:t>
            </a:r>
            <a:r>
              <a:rPr lang="de-DE" dirty="0" err="1"/>
              <a:t>acepraerum</a:t>
            </a:r>
            <a:r>
              <a:rPr lang="de-DE" dirty="0"/>
              <a:t> </a:t>
            </a:r>
            <a:r>
              <a:rPr lang="de-DE" dirty="0" err="1"/>
              <a:t>fugita</a:t>
            </a:r>
            <a:r>
              <a:rPr lang="de-DE" dirty="0"/>
              <a:t> </a:t>
            </a:r>
            <a:r>
              <a:rPr lang="de-DE" dirty="0" err="1"/>
              <a:t>venitat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rem</a:t>
            </a:r>
            <a:r>
              <a:rPr lang="de-DE" dirty="0"/>
              <a:t> </a:t>
            </a:r>
            <a:r>
              <a:rPr lang="de-DE" dirty="0" err="1"/>
              <a:t>ullenistiat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aditis</a:t>
            </a:r>
            <a:r>
              <a:rPr lang="de-DE" dirty="0"/>
              <a:t> </a:t>
            </a:r>
            <a:r>
              <a:rPr lang="de-DE" dirty="0" err="1"/>
              <a:t>repre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nihic</a:t>
            </a:r>
            <a:r>
              <a:rPr lang="de-DE" dirty="0"/>
              <a:t> </a:t>
            </a:r>
            <a:r>
              <a:rPr lang="de-DE" dirty="0" err="1"/>
              <a:t>tem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voluptatenis</a:t>
            </a:r>
            <a:r>
              <a:rPr lang="de-DE" dirty="0"/>
              <a:t> </a:t>
            </a:r>
            <a:r>
              <a:rPr lang="de-DE" dirty="0" err="1"/>
              <a:t>quod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aceris</a:t>
            </a:r>
            <a:r>
              <a:rPr lang="de-DE" dirty="0"/>
              <a:t> </a:t>
            </a:r>
            <a:r>
              <a:rPr lang="de-DE" dirty="0" err="1" smtClean="0"/>
              <a:t>restibus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Example Slide with Two </a:t>
            </a:r>
            <a:r>
              <a:rPr lang="de-DE"/>
              <a:t>C</a:t>
            </a:r>
            <a:r>
              <a:rPr lang="de-DE" smtClean="0"/>
              <a:t>olumns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/>
              <a:t>Example text agnatet </a:t>
            </a:r>
            <a:r>
              <a:rPr lang="de-DE" dirty="0" err="1"/>
              <a:t>excepeliqui</a:t>
            </a:r>
            <a:r>
              <a:rPr lang="de-DE" dirty="0"/>
              <a:t> di </a:t>
            </a:r>
            <a:r>
              <a:rPr lang="de-DE" dirty="0" err="1"/>
              <a:t>aceruptat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 es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expelecum</a:t>
            </a:r>
            <a:r>
              <a:rPr lang="de-DE" dirty="0"/>
              <a:t> </a:t>
            </a:r>
            <a:r>
              <a:rPr lang="de-DE" dirty="0" err="1"/>
              <a:t>eliam</a:t>
            </a:r>
            <a:r>
              <a:rPr lang="de-DE" dirty="0"/>
              <a:t> </a:t>
            </a:r>
            <a:r>
              <a:rPr lang="de-DE" dirty="0" err="1"/>
              <a:t>etus</a:t>
            </a:r>
            <a:r>
              <a:rPr lang="de-DE" dirty="0"/>
              <a:t> </a:t>
            </a:r>
            <a:r>
              <a:rPr lang="de-DE" dirty="0" err="1"/>
              <a:t>explatem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unda</a:t>
            </a:r>
            <a:r>
              <a:rPr lang="de-DE" dirty="0"/>
              <a:t> non </a:t>
            </a:r>
            <a:r>
              <a:rPr lang="de-DE" dirty="0" err="1"/>
              <a:t>eaque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epudam</a:t>
            </a:r>
            <a:r>
              <a:rPr lang="de-DE" dirty="0"/>
              <a:t>, </a:t>
            </a:r>
            <a:r>
              <a:rPr lang="de-DE" dirty="0" err="1"/>
              <a:t>odis</a:t>
            </a:r>
            <a:r>
              <a:rPr lang="de-DE" dirty="0"/>
              <a:t> </a:t>
            </a:r>
            <a:r>
              <a:rPr lang="de-DE" dirty="0" err="1"/>
              <a:t>acepraerum</a:t>
            </a:r>
            <a:r>
              <a:rPr lang="de-DE" dirty="0"/>
              <a:t> </a:t>
            </a:r>
            <a:r>
              <a:rPr lang="de-DE" dirty="0" err="1"/>
              <a:t>fugita</a:t>
            </a:r>
            <a:r>
              <a:rPr lang="de-DE" dirty="0"/>
              <a:t> </a:t>
            </a:r>
            <a:r>
              <a:rPr lang="de-DE" dirty="0" err="1"/>
              <a:t>venitat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rem</a:t>
            </a:r>
            <a:r>
              <a:rPr lang="de-DE" dirty="0"/>
              <a:t> </a:t>
            </a:r>
            <a:r>
              <a:rPr lang="de-DE" dirty="0" err="1"/>
              <a:t>ullenistiat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aditis</a:t>
            </a:r>
            <a:r>
              <a:rPr lang="de-DE" dirty="0"/>
              <a:t> </a:t>
            </a:r>
            <a:r>
              <a:rPr lang="de-DE" dirty="0" err="1"/>
              <a:t>repre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nihic</a:t>
            </a:r>
            <a:r>
              <a:rPr lang="de-DE" dirty="0"/>
              <a:t> </a:t>
            </a:r>
            <a:r>
              <a:rPr lang="de-DE" dirty="0" err="1"/>
              <a:t>tem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voluptatenis</a:t>
            </a:r>
            <a:r>
              <a:rPr lang="de-DE" dirty="0"/>
              <a:t> </a:t>
            </a:r>
            <a:r>
              <a:rPr lang="de-DE" dirty="0" err="1"/>
              <a:t>quod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aceris</a:t>
            </a:r>
            <a:r>
              <a:rPr lang="de-DE" dirty="0"/>
              <a:t> </a:t>
            </a:r>
            <a:r>
              <a:rPr lang="de-DE" dirty="0" err="1"/>
              <a:t>restibus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95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with Two Columns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Grey Background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agnatet</a:t>
            </a:r>
            <a:r>
              <a:rPr lang="de-DE" dirty="0"/>
              <a:t> </a:t>
            </a:r>
            <a:r>
              <a:rPr lang="de-DE" dirty="0" err="1"/>
              <a:t>excepeliqui</a:t>
            </a:r>
            <a:r>
              <a:rPr lang="de-DE" dirty="0"/>
              <a:t> di </a:t>
            </a:r>
            <a:r>
              <a:rPr lang="de-DE" dirty="0" err="1"/>
              <a:t>aceruptat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 es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expelecum</a:t>
            </a:r>
            <a:r>
              <a:rPr lang="de-DE" dirty="0"/>
              <a:t> </a:t>
            </a:r>
            <a:r>
              <a:rPr lang="de-DE" dirty="0" err="1"/>
              <a:t>eliam</a:t>
            </a:r>
            <a:r>
              <a:rPr lang="de-DE" dirty="0"/>
              <a:t> </a:t>
            </a:r>
            <a:r>
              <a:rPr lang="de-DE" dirty="0" err="1"/>
              <a:t>etus</a:t>
            </a:r>
            <a:r>
              <a:rPr lang="de-DE" dirty="0"/>
              <a:t> </a:t>
            </a:r>
            <a:r>
              <a:rPr lang="de-DE" dirty="0" err="1"/>
              <a:t>explatem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unda</a:t>
            </a:r>
            <a:r>
              <a:rPr lang="de-DE" dirty="0"/>
              <a:t> non </a:t>
            </a:r>
            <a:r>
              <a:rPr lang="de-DE" dirty="0" err="1"/>
              <a:t>eaque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epudam</a:t>
            </a:r>
            <a:r>
              <a:rPr lang="de-DE" dirty="0"/>
              <a:t>, </a:t>
            </a:r>
            <a:r>
              <a:rPr lang="de-DE" dirty="0" err="1"/>
              <a:t>odis</a:t>
            </a:r>
            <a:r>
              <a:rPr lang="de-DE" dirty="0"/>
              <a:t> </a:t>
            </a:r>
            <a:r>
              <a:rPr lang="de-DE" dirty="0" err="1"/>
              <a:t>acepraerum</a:t>
            </a:r>
            <a:r>
              <a:rPr lang="de-DE" dirty="0"/>
              <a:t> </a:t>
            </a:r>
            <a:r>
              <a:rPr lang="de-DE" dirty="0" err="1"/>
              <a:t>fugita</a:t>
            </a:r>
            <a:r>
              <a:rPr lang="de-DE" dirty="0"/>
              <a:t> </a:t>
            </a:r>
            <a:r>
              <a:rPr lang="de-DE" dirty="0" err="1"/>
              <a:t>venitat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rem</a:t>
            </a:r>
            <a:r>
              <a:rPr lang="de-DE" dirty="0"/>
              <a:t> </a:t>
            </a:r>
            <a:r>
              <a:rPr lang="de-DE" dirty="0" err="1"/>
              <a:t>ullenistiat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aditis</a:t>
            </a:r>
            <a:r>
              <a:rPr lang="de-DE" dirty="0"/>
              <a:t> </a:t>
            </a:r>
            <a:r>
              <a:rPr lang="de-DE" dirty="0" err="1"/>
              <a:t>repre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nihic</a:t>
            </a:r>
            <a:r>
              <a:rPr lang="de-DE" dirty="0"/>
              <a:t> </a:t>
            </a:r>
            <a:r>
              <a:rPr lang="de-DE" dirty="0" err="1"/>
              <a:t>tem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voluptatenis</a:t>
            </a:r>
            <a:r>
              <a:rPr lang="de-DE" dirty="0"/>
              <a:t> </a:t>
            </a:r>
            <a:r>
              <a:rPr lang="de-DE" dirty="0" err="1"/>
              <a:t>quod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aceris</a:t>
            </a:r>
            <a:r>
              <a:rPr lang="de-DE" dirty="0"/>
              <a:t> </a:t>
            </a:r>
            <a:r>
              <a:rPr lang="de-DE" dirty="0" err="1" smtClean="0"/>
              <a:t>restibus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agnatet</a:t>
            </a:r>
            <a:r>
              <a:rPr lang="de-DE" dirty="0"/>
              <a:t> </a:t>
            </a:r>
            <a:r>
              <a:rPr lang="de-DE" dirty="0" err="1"/>
              <a:t>excepeliqui</a:t>
            </a:r>
            <a:r>
              <a:rPr lang="de-DE" dirty="0"/>
              <a:t> di </a:t>
            </a:r>
            <a:r>
              <a:rPr lang="de-DE" dirty="0" err="1"/>
              <a:t>aceruptat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lat</a:t>
            </a:r>
            <a:r>
              <a:rPr lang="de-DE" dirty="0"/>
              <a:t> es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expelecum</a:t>
            </a:r>
            <a:r>
              <a:rPr lang="de-DE" dirty="0"/>
              <a:t> </a:t>
            </a:r>
            <a:r>
              <a:rPr lang="de-DE" dirty="0" err="1"/>
              <a:t>eliam</a:t>
            </a:r>
            <a:r>
              <a:rPr lang="de-DE" dirty="0"/>
              <a:t> </a:t>
            </a:r>
            <a:r>
              <a:rPr lang="de-DE" dirty="0" err="1"/>
              <a:t>etus</a:t>
            </a:r>
            <a:r>
              <a:rPr lang="de-DE" dirty="0"/>
              <a:t> </a:t>
            </a:r>
            <a:r>
              <a:rPr lang="de-DE" dirty="0" err="1"/>
              <a:t>explatem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unda</a:t>
            </a:r>
            <a:r>
              <a:rPr lang="de-DE" dirty="0"/>
              <a:t> non </a:t>
            </a:r>
            <a:r>
              <a:rPr lang="de-DE" dirty="0" err="1"/>
              <a:t>eaque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epudam</a:t>
            </a:r>
            <a:r>
              <a:rPr lang="de-DE" dirty="0"/>
              <a:t>, </a:t>
            </a:r>
            <a:r>
              <a:rPr lang="de-DE" dirty="0" err="1"/>
              <a:t>odis</a:t>
            </a:r>
            <a:r>
              <a:rPr lang="de-DE" dirty="0"/>
              <a:t> </a:t>
            </a:r>
            <a:r>
              <a:rPr lang="de-DE" dirty="0" err="1"/>
              <a:t>acepraerum</a:t>
            </a:r>
            <a:r>
              <a:rPr lang="de-DE" dirty="0"/>
              <a:t> </a:t>
            </a:r>
            <a:r>
              <a:rPr lang="de-DE" dirty="0" err="1"/>
              <a:t>fugita</a:t>
            </a:r>
            <a:r>
              <a:rPr lang="de-DE" dirty="0"/>
              <a:t> </a:t>
            </a:r>
            <a:r>
              <a:rPr lang="de-DE" dirty="0" err="1"/>
              <a:t>venitat</a:t>
            </a:r>
            <a:r>
              <a:rPr lang="de-DE" dirty="0"/>
              <a:t> </a:t>
            </a:r>
            <a:r>
              <a:rPr lang="de-DE" dirty="0" err="1"/>
              <a:t>eat</a:t>
            </a:r>
            <a:r>
              <a:rPr lang="de-DE" dirty="0"/>
              <a:t> </a:t>
            </a:r>
            <a:r>
              <a:rPr lang="de-DE" dirty="0" err="1"/>
              <a:t>rem</a:t>
            </a:r>
            <a:r>
              <a:rPr lang="de-DE" dirty="0"/>
              <a:t> </a:t>
            </a:r>
            <a:r>
              <a:rPr lang="de-DE" dirty="0" err="1"/>
              <a:t>ullenistiat</a:t>
            </a:r>
            <a:r>
              <a:rPr lang="de-DE" dirty="0"/>
              <a:t> </a:t>
            </a:r>
          </a:p>
          <a:p>
            <a:pPr lvl="2"/>
            <a:r>
              <a:rPr lang="de-DE" dirty="0" err="1"/>
              <a:t>aditis</a:t>
            </a:r>
            <a:r>
              <a:rPr lang="de-DE" dirty="0"/>
              <a:t> </a:t>
            </a:r>
            <a:r>
              <a:rPr lang="de-DE" dirty="0" err="1"/>
              <a:t>repre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nihic</a:t>
            </a:r>
            <a:r>
              <a:rPr lang="de-DE" dirty="0"/>
              <a:t> </a:t>
            </a:r>
            <a:r>
              <a:rPr lang="de-DE" dirty="0" err="1"/>
              <a:t>tem</a:t>
            </a:r>
            <a:r>
              <a:rPr lang="de-DE" dirty="0"/>
              <a:t> </a:t>
            </a:r>
            <a:r>
              <a:rPr lang="de-DE" dirty="0" err="1"/>
              <a:t>rae</a:t>
            </a:r>
            <a:r>
              <a:rPr lang="de-DE" dirty="0"/>
              <a:t> </a:t>
            </a:r>
            <a:r>
              <a:rPr lang="de-DE" dirty="0" err="1"/>
              <a:t>voluptatenis</a:t>
            </a:r>
            <a:r>
              <a:rPr lang="de-DE" dirty="0"/>
              <a:t> </a:t>
            </a:r>
            <a:r>
              <a:rPr lang="de-DE" dirty="0" err="1"/>
              <a:t>quod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aceris</a:t>
            </a:r>
            <a:r>
              <a:rPr lang="de-DE" dirty="0"/>
              <a:t> </a:t>
            </a:r>
            <a:r>
              <a:rPr lang="de-DE" dirty="0" err="1" smtClean="0"/>
              <a:t>restibus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15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PSI Colour Scheme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3275856" y="2113206"/>
            <a:ext cx="429948" cy="429948"/>
          </a:xfrm>
          <a:prstGeom prst="rect">
            <a:avLst/>
          </a:prstGeom>
          <a:solidFill>
            <a:srgbClr val="FDCA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3798324" y="2113206"/>
            <a:ext cx="429948" cy="429948"/>
          </a:xfrm>
          <a:prstGeom prst="rect">
            <a:avLst/>
          </a:prstGeom>
          <a:solidFill>
            <a:srgbClr val="FED43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4320793" y="2113206"/>
            <a:ext cx="429948" cy="429948"/>
          </a:xfrm>
          <a:prstGeom prst="rect">
            <a:avLst/>
          </a:prstGeom>
          <a:solidFill>
            <a:srgbClr val="FEDE7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4837818" y="2113206"/>
            <a:ext cx="429948" cy="429948"/>
          </a:xfrm>
          <a:prstGeom prst="rect">
            <a:avLst/>
          </a:prstGeom>
          <a:solidFill>
            <a:srgbClr val="FFEAA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354844" y="2113206"/>
            <a:ext cx="429948" cy="429948"/>
          </a:xfrm>
          <a:prstGeom prst="rect">
            <a:avLst/>
          </a:prstGeom>
          <a:solidFill>
            <a:srgbClr val="FFF5D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3275856" y="2641150"/>
            <a:ext cx="429948" cy="429948"/>
          </a:xfrm>
          <a:prstGeom prst="rect">
            <a:avLst/>
          </a:prstGeom>
          <a:solidFill>
            <a:srgbClr val="EB5B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3798324" y="2641150"/>
            <a:ext cx="429948" cy="429948"/>
          </a:xfrm>
          <a:prstGeom prst="rect">
            <a:avLst/>
          </a:prstGeom>
          <a:solidFill>
            <a:srgbClr val="EE7B3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320793" y="2641150"/>
            <a:ext cx="429948" cy="429948"/>
          </a:xfrm>
          <a:prstGeom prst="rect">
            <a:avLst/>
          </a:prstGeom>
          <a:solidFill>
            <a:srgbClr val="F29E6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837818" y="2641150"/>
            <a:ext cx="429948" cy="429948"/>
          </a:xfrm>
          <a:prstGeom prst="rect">
            <a:avLst/>
          </a:prstGeom>
          <a:solidFill>
            <a:srgbClr val="F6C09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354844" y="2641150"/>
            <a:ext cx="429948" cy="429948"/>
          </a:xfrm>
          <a:prstGeom prst="rect">
            <a:avLst/>
          </a:prstGeom>
          <a:solidFill>
            <a:srgbClr val="FBE1C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3275856" y="3163651"/>
            <a:ext cx="429948" cy="429948"/>
          </a:xfrm>
          <a:prstGeom prst="rect">
            <a:avLst/>
          </a:prstGeom>
          <a:solidFill>
            <a:srgbClr val="C5000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98324" y="3163651"/>
            <a:ext cx="429948" cy="429948"/>
          </a:xfrm>
          <a:prstGeom prst="rect">
            <a:avLst/>
          </a:prstGeom>
          <a:solidFill>
            <a:srgbClr val="D0472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320793" y="3163651"/>
            <a:ext cx="429948" cy="429948"/>
          </a:xfrm>
          <a:prstGeom prst="rect">
            <a:avLst/>
          </a:prstGeom>
          <a:solidFill>
            <a:srgbClr val="DA725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837818" y="3163651"/>
            <a:ext cx="429948" cy="429948"/>
          </a:xfrm>
          <a:prstGeom prst="rect">
            <a:avLst/>
          </a:prstGeom>
          <a:solidFill>
            <a:srgbClr val="E7A28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354844" y="3163651"/>
            <a:ext cx="429948" cy="429948"/>
          </a:xfrm>
          <a:prstGeom prst="rect">
            <a:avLst/>
          </a:prstGeom>
          <a:solidFill>
            <a:srgbClr val="F3D2C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3275856" y="3697038"/>
            <a:ext cx="429948" cy="429948"/>
          </a:xfrm>
          <a:prstGeom prst="rect">
            <a:avLst/>
          </a:prstGeom>
          <a:solidFill>
            <a:srgbClr val="85543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798324" y="3697038"/>
            <a:ext cx="429948" cy="429948"/>
          </a:xfrm>
          <a:prstGeom prst="rect">
            <a:avLst/>
          </a:prstGeom>
          <a:solidFill>
            <a:srgbClr val="9A705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4320793" y="3697038"/>
            <a:ext cx="429948" cy="429948"/>
          </a:xfrm>
          <a:prstGeom prst="rect">
            <a:avLst/>
          </a:prstGeom>
          <a:solidFill>
            <a:srgbClr val="B2917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4837818" y="3697038"/>
            <a:ext cx="429948" cy="429948"/>
          </a:xfrm>
          <a:prstGeom prst="rect">
            <a:avLst/>
          </a:prstGeom>
          <a:solidFill>
            <a:srgbClr val="CAB5A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5354844" y="3697038"/>
            <a:ext cx="429948" cy="429948"/>
          </a:xfrm>
          <a:prstGeom prst="rect">
            <a:avLst/>
          </a:prstGeom>
          <a:solidFill>
            <a:srgbClr val="E4D9D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3275856" y="4224982"/>
            <a:ext cx="429948" cy="429948"/>
          </a:xfrm>
          <a:prstGeom prst="rect">
            <a:avLst/>
          </a:prstGeom>
          <a:solidFill>
            <a:srgbClr val="8F711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3798324" y="4224982"/>
            <a:ext cx="429948" cy="429948"/>
          </a:xfrm>
          <a:prstGeom prst="rect">
            <a:avLst/>
          </a:prstGeom>
          <a:solidFill>
            <a:srgbClr val="A4884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4320793" y="4224982"/>
            <a:ext cx="429948" cy="429948"/>
          </a:xfrm>
          <a:prstGeom prst="rect">
            <a:avLst/>
          </a:prstGeom>
          <a:solidFill>
            <a:srgbClr val="BAA46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4837818" y="4224982"/>
            <a:ext cx="429948" cy="429948"/>
          </a:xfrm>
          <a:prstGeom prst="rect">
            <a:avLst/>
          </a:prstGeom>
          <a:solidFill>
            <a:srgbClr val="D0C19B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5354844" y="4224982"/>
            <a:ext cx="429948" cy="429948"/>
          </a:xfrm>
          <a:prstGeom prst="rect">
            <a:avLst/>
          </a:prstGeom>
          <a:solidFill>
            <a:srgbClr val="E8E1C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276289" y="3697038"/>
            <a:ext cx="429948" cy="429948"/>
          </a:xfrm>
          <a:prstGeom prst="rect">
            <a:avLst/>
          </a:prstGeom>
          <a:solidFill>
            <a:srgbClr val="82911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798757" y="3697038"/>
            <a:ext cx="429948" cy="429948"/>
          </a:xfrm>
          <a:prstGeom prst="rect">
            <a:avLst/>
          </a:prstGeom>
          <a:solidFill>
            <a:srgbClr val="9BA34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7321226" y="3697038"/>
            <a:ext cx="429948" cy="429948"/>
          </a:xfrm>
          <a:prstGeom prst="rect">
            <a:avLst/>
          </a:prstGeom>
          <a:solidFill>
            <a:srgbClr val="B5B87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7838251" y="3697038"/>
            <a:ext cx="429948" cy="429948"/>
          </a:xfrm>
          <a:prstGeom prst="rect">
            <a:avLst/>
          </a:prstGeom>
          <a:solidFill>
            <a:srgbClr val="CED0A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8355277" y="3697038"/>
            <a:ext cx="429948" cy="429948"/>
          </a:xfrm>
          <a:prstGeom prst="rect">
            <a:avLst/>
          </a:prstGeom>
          <a:solidFill>
            <a:srgbClr val="E7E8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6266377" y="2113206"/>
            <a:ext cx="429948" cy="429948"/>
          </a:xfrm>
          <a:prstGeom prst="rect">
            <a:avLst/>
          </a:prstGeom>
          <a:solidFill>
            <a:srgbClr val="19741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6788845" y="2113206"/>
            <a:ext cx="429948" cy="429948"/>
          </a:xfrm>
          <a:prstGeom prst="rect">
            <a:avLst/>
          </a:prstGeom>
          <a:solidFill>
            <a:srgbClr val="518A4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0" name="Rechteck 39"/>
          <p:cNvSpPr/>
          <p:nvPr/>
        </p:nvSpPr>
        <p:spPr bwMode="auto">
          <a:xfrm>
            <a:off x="7311314" y="2113206"/>
            <a:ext cx="429948" cy="429948"/>
          </a:xfrm>
          <a:prstGeom prst="rect">
            <a:avLst/>
          </a:prstGeom>
          <a:solidFill>
            <a:srgbClr val="7DA56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Rechteck 40"/>
          <p:cNvSpPr/>
          <p:nvPr/>
        </p:nvSpPr>
        <p:spPr bwMode="auto">
          <a:xfrm>
            <a:off x="7828340" y="2113206"/>
            <a:ext cx="429948" cy="429948"/>
          </a:xfrm>
          <a:prstGeom prst="rect">
            <a:avLst/>
          </a:prstGeom>
          <a:solidFill>
            <a:srgbClr val="A8C39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8345365" y="2113206"/>
            <a:ext cx="429948" cy="429948"/>
          </a:xfrm>
          <a:prstGeom prst="rect">
            <a:avLst/>
          </a:prstGeom>
          <a:solidFill>
            <a:srgbClr val="D4E2C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6266377" y="2641150"/>
            <a:ext cx="429948" cy="429948"/>
          </a:xfrm>
          <a:prstGeom prst="rect">
            <a:avLst/>
          </a:prstGeom>
          <a:solidFill>
            <a:srgbClr val="7C204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6788845" y="2641150"/>
            <a:ext cx="429948" cy="429948"/>
          </a:xfrm>
          <a:prstGeom prst="rect">
            <a:avLst/>
          </a:prstGeom>
          <a:solidFill>
            <a:srgbClr val="91496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7311314" y="2641150"/>
            <a:ext cx="429948" cy="429948"/>
          </a:xfrm>
          <a:prstGeom prst="rect">
            <a:avLst/>
          </a:prstGeom>
          <a:solidFill>
            <a:srgbClr val="AA708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7828340" y="2641150"/>
            <a:ext cx="429948" cy="429948"/>
          </a:xfrm>
          <a:prstGeom prst="rect">
            <a:avLst/>
          </a:prstGeom>
          <a:solidFill>
            <a:srgbClr val="C49FA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8345365" y="2641150"/>
            <a:ext cx="429948" cy="429948"/>
          </a:xfrm>
          <a:prstGeom prst="rect">
            <a:avLst/>
          </a:prstGeom>
          <a:solidFill>
            <a:srgbClr val="E1D0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6266377" y="3163651"/>
            <a:ext cx="429948" cy="429948"/>
          </a:xfrm>
          <a:prstGeom prst="rect">
            <a:avLst/>
          </a:prstGeom>
          <a:solidFill>
            <a:srgbClr val="003B6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6788845" y="3163651"/>
            <a:ext cx="429948" cy="429948"/>
          </a:xfrm>
          <a:prstGeom prst="rect">
            <a:avLst/>
          </a:prstGeom>
          <a:solidFill>
            <a:srgbClr val="40558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Rechteck 49"/>
          <p:cNvSpPr/>
          <p:nvPr/>
        </p:nvSpPr>
        <p:spPr bwMode="auto">
          <a:xfrm>
            <a:off x="7311314" y="3163651"/>
            <a:ext cx="429948" cy="429948"/>
          </a:xfrm>
          <a:prstGeom prst="rect">
            <a:avLst/>
          </a:prstGeom>
          <a:solidFill>
            <a:srgbClr val="69769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7828340" y="3163651"/>
            <a:ext cx="429948" cy="429948"/>
          </a:xfrm>
          <a:prstGeom prst="rect">
            <a:avLst/>
          </a:prstGeom>
          <a:solidFill>
            <a:srgbClr val="989FB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8345365" y="3163651"/>
            <a:ext cx="429948" cy="429948"/>
          </a:xfrm>
          <a:prstGeom prst="rect">
            <a:avLst/>
          </a:prstGeom>
          <a:solidFill>
            <a:srgbClr val="CBCFD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3275856" y="4970943"/>
            <a:ext cx="429948" cy="429948"/>
          </a:xfrm>
          <a:prstGeom prst="rect">
            <a:avLst/>
          </a:prstGeom>
          <a:solidFill>
            <a:srgbClr val="009BA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4" name="Rechteck 53"/>
          <p:cNvSpPr/>
          <p:nvPr/>
        </p:nvSpPr>
        <p:spPr bwMode="auto">
          <a:xfrm>
            <a:off x="3798324" y="4970943"/>
            <a:ext cx="429948" cy="429948"/>
          </a:xfrm>
          <a:prstGeom prst="rect">
            <a:avLst/>
          </a:prstGeom>
          <a:solidFill>
            <a:srgbClr val="00ADB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>
            <a:off x="4320793" y="4970943"/>
            <a:ext cx="429948" cy="429948"/>
          </a:xfrm>
          <a:prstGeom prst="rect">
            <a:avLst/>
          </a:prstGeom>
          <a:solidFill>
            <a:srgbClr val="66BFC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>
            <a:off x="4837819" y="4970943"/>
            <a:ext cx="429948" cy="429948"/>
          </a:xfrm>
          <a:prstGeom prst="rect">
            <a:avLst/>
          </a:prstGeom>
          <a:solidFill>
            <a:srgbClr val="A1D5D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>
            <a:off x="5354844" y="4970943"/>
            <a:ext cx="429948" cy="429948"/>
          </a:xfrm>
          <a:prstGeom prst="rect">
            <a:avLst/>
          </a:prstGeom>
          <a:solidFill>
            <a:srgbClr val="D4EBE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3275856" y="5498887"/>
            <a:ext cx="429948" cy="429948"/>
          </a:xfrm>
          <a:prstGeom prst="rect">
            <a:avLst/>
          </a:prstGeom>
          <a:solidFill>
            <a:srgbClr val="009EC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3798324" y="5498887"/>
            <a:ext cx="429948" cy="429948"/>
          </a:xfrm>
          <a:prstGeom prst="rect">
            <a:avLst/>
          </a:prstGeom>
          <a:solidFill>
            <a:srgbClr val="00B0C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Rechteck 59"/>
          <p:cNvSpPr/>
          <p:nvPr/>
        </p:nvSpPr>
        <p:spPr bwMode="auto">
          <a:xfrm>
            <a:off x="4320793" y="5498887"/>
            <a:ext cx="429948" cy="429948"/>
          </a:xfrm>
          <a:prstGeom prst="rect">
            <a:avLst/>
          </a:prstGeom>
          <a:solidFill>
            <a:srgbClr val="62C1D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1" name="Rechteck 60"/>
          <p:cNvSpPr/>
          <p:nvPr/>
        </p:nvSpPr>
        <p:spPr bwMode="auto">
          <a:xfrm>
            <a:off x="4837819" y="5498887"/>
            <a:ext cx="429948" cy="429948"/>
          </a:xfrm>
          <a:prstGeom prst="rect">
            <a:avLst/>
          </a:prstGeom>
          <a:solidFill>
            <a:srgbClr val="9FD7E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2" name="Rechteck 61"/>
          <p:cNvSpPr/>
          <p:nvPr/>
        </p:nvSpPr>
        <p:spPr bwMode="auto">
          <a:xfrm>
            <a:off x="5354844" y="5498887"/>
            <a:ext cx="429948" cy="429948"/>
          </a:xfrm>
          <a:prstGeom prst="rect">
            <a:avLst/>
          </a:prstGeom>
          <a:solidFill>
            <a:srgbClr val="D3ECF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3" name="Rechteck 62"/>
          <p:cNvSpPr/>
          <p:nvPr/>
        </p:nvSpPr>
        <p:spPr bwMode="auto">
          <a:xfrm>
            <a:off x="3275856" y="6021389"/>
            <a:ext cx="429948" cy="429948"/>
          </a:xfrm>
          <a:prstGeom prst="rect">
            <a:avLst/>
          </a:prstGeom>
          <a:solidFill>
            <a:srgbClr val="0075A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64" name="Rechteck 63"/>
          <p:cNvSpPr/>
          <p:nvPr/>
        </p:nvSpPr>
        <p:spPr bwMode="auto">
          <a:xfrm>
            <a:off x="3798324" y="6021389"/>
            <a:ext cx="429948" cy="429948"/>
          </a:xfrm>
          <a:prstGeom prst="rect">
            <a:avLst/>
          </a:prstGeom>
          <a:solidFill>
            <a:srgbClr val="368BB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5" name="Rechteck 64"/>
          <p:cNvSpPr/>
          <p:nvPr/>
        </p:nvSpPr>
        <p:spPr bwMode="auto">
          <a:xfrm>
            <a:off x="4320793" y="6021389"/>
            <a:ext cx="429948" cy="429948"/>
          </a:xfrm>
          <a:prstGeom prst="rect">
            <a:avLst/>
          </a:prstGeom>
          <a:solidFill>
            <a:srgbClr val="71A3C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6" name="Rechteck 65"/>
          <p:cNvSpPr/>
          <p:nvPr/>
        </p:nvSpPr>
        <p:spPr bwMode="auto">
          <a:xfrm>
            <a:off x="4837819" y="6021389"/>
            <a:ext cx="429948" cy="429948"/>
          </a:xfrm>
          <a:prstGeom prst="rect">
            <a:avLst/>
          </a:prstGeom>
          <a:solidFill>
            <a:srgbClr val="A3C0D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7" name="Rechteck 66"/>
          <p:cNvSpPr/>
          <p:nvPr/>
        </p:nvSpPr>
        <p:spPr bwMode="auto">
          <a:xfrm>
            <a:off x="5354844" y="6021389"/>
            <a:ext cx="429948" cy="429948"/>
          </a:xfrm>
          <a:prstGeom prst="rect">
            <a:avLst/>
          </a:prstGeom>
          <a:solidFill>
            <a:srgbClr val="D3E1E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827088" y="2044425"/>
            <a:ext cx="2487166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 smtClean="0">
                <a:latin typeface="+mn-lt"/>
                <a:cs typeface="Franklin Gothic Book"/>
              </a:rPr>
              <a:t>Colour options for graphs: </a:t>
            </a:r>
            <a:br>
              <a:rPr lang="de-DE" sz="1800" kern="1000" spc="30" smtClean="0">
                <a:latin typeface="+mn-lt"/>
                <a:cs typeface="Franklin Gothic Book"/>
              </a:rPr>
            </a:br>
            <a:r>
              <a:rPr lang="de-DE" sz="1800" kern="1000" spc="30" smtClean="0">
                <a:latin typeface="+mn-lt"/>
                <a:cs typeface="Franklin Gothic Book"/>
              </a:rPr>
              <a:t>1</a:t>
            </a:r>
            <a:r>
              <a:rPr lang="de-DE" sz="1800" kern="1000" spc="30" baseline="30000" smtClean="0">
                <a:latin typeface="+mn-lt"/>
                <a:cs typeface="Franklin Gothic Book"/>
              </a:rPr>
              <a:t>st</a:t>
            </a:r>
            <a:r>
              <a:rPr lang="de-DE" sz="1800" kern="1000" spc="30" smtClean="0">
                <a:latin typeface="+mn-lt"/>
                <a:cs typeface="Franklin Gothic Book"/>
              </a:rPr>
              <a:t> choice</a:t>
            </a:r>
            <a:endParaRPr lang="de-DE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088" y="4907833"/>
            <a:ext cx="2487166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 smtClean="0">
                <a:latin typeface="+mn-lt"/>
                <a:cs typeface="Franklin Gothic Book"/>
              </a:rPr>
              <a:t>Colour options for graphs</a:t>
            </a:r>
            <a:r>
              <a:rPr lang="de-DE" sz="1800" kern="1000" spc="30">
                <a:latin typeface="+mn-lt"/>
                <a:cs typeface="Franklin Gothic Book"/>
              </a:rPr>
              <a:t>: </a:t>
            </a:r>
            <a:r>
              <a:rPr lang="de-DE" sz="1800" kern="1000" spc="30" smtClean="0">
                <a:latin typeface="+mn-lt"/>
                <a:cs typeface="Franklin Gothic Book"/>
              </a:rPr>
              <a:t/>
            </a:r>
            <a:br>
              <a:rPr lang="de-DE" sz="1800" kern="1000" spc="30" smtClean="0">
                <a:latin typeface="+mn-lt"/>
                <a:cs typeface="Franklin Gothic Book"/>
              </a:rPr>
            </a:br>
            <a:r>
              <a:rPr lang="de-DE" sz="1800" kern="1000" spc="30" smtClean="0">
                <a:latin typeface="+mn-lt"/>
                <a:cs typeface="Franklin Gothic Book"/>
              </a:rPr>
              <a:t>2</a:t>
            </a:r>
            <a:r>
              <a:rPr lang="de-DE" sz="1800" kern="1000" spc="30" baseline="30000" smtClean="0">
                <a:latin typeface="+mn-lt"/>
                <a:cs typeface="Franklin Gothic Book"/>
              </a:rPr>
              <a:t>nd</a:t>
            </a:r>
            <a:r>
              <a:rPr lang="de-DE" sz="1800" kern="1000" spc="30" smtClean="0">
                <a:latin typeface="+mn-lt"/>
                <a:cs typeface="Franklin Gothic Book"/>
              </a:rPr>
              <a:t> choice</a:t>
            </a:r>
            <a:endParaRPr lang="de-DE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275856" y="1412875"/>
            <a:ext cx="429948" cy="429948"/>
          </a:xfrm>
          <a:prstGeom prst="rect">
            <a:avLst/>
          </a:prstGeom>
          <a:solidFill>
            <a:srgbClr val="505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3798324" y="1412875"/>
            <a:ext cx="429948" cy="429948"/>
          </a:xfrm>
          <a:prstGeom prst="rect">
            <a:avLst/>
          </a:prstGeom>
          <a:solidFill>
            <a:srgbClr val="68686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4320793" y="1412875"/>
            <a:ext cx="429948" cy="429948"/>
          </a:xfrm>
          <a:prstGeom prst="rect">
            <a:avLst/>
          </a:prstGeom>
          <a:solidFill>
            <a:srgbClr val="96969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4837818" y="1412875"/>
            <a:ext cx="429948" cy="429948"/>
          </a:xfrm>
          <a:prstGeom prst="rect">
            <a:avLst/>
          </a:prstGeom>
          <a:solidFill>
            <a:srgbClr val="B9B9B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5354844" y="1412875"/>
            <a:ext cx="429948" cy="429948"/>
          </a:xfrm>
          <a:prstGeom prst="rect">
            <a:avLst/>
          </a:prstGeom>
          <a:solidFill>
            <a:srgbClr val="E5E5E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827088" y="1342222"/>
            <a:ext cx="2487166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 smtClean="0">
                <a:latin typeface="+mn-lt"/>
                <a:cs typeface="Franklin Gothic Book"/>
              </a:rPr>
              <a:t>PSI‘s basic colours</a:t>
            </a:r>
            <a:endParaRPr lang="de-DE" sz="1800" kern="1000" spc="30" dirty="0" smtClean="0">
              <a:latin typeface="+mn-lt"/>
              <a:cs typeface="Franklin Gothic Book"/>
            </a:endParaRPr>
          </a:p>
        </p:txBody>
      </p:sp>
      <p:cxnSp>
        <p:nvCxnSpPr>
          <p:cNvPr id="7" name="Gerade Verbindung 6"/>
          <p:cNvCxnSpPr/>
          <p:nvPr/>
        </p:nvCxnSpPr>
        <p:spPr bwMode="auto">
          <a:xfrm>
            <a:off x="827090" y="1967211"/>
            <a:ext cx="795813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 Verbindung 76"/>
          <p:cNvCxnSpPr/>
          <p:nvPr/>
        </p:nvCxnSpPr>
        <p:spPr bwMode="auto">
          <a:xfrm>
            <a:off x="823919" y="4797152"/>
            <a:ext cx="795813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1550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 tIns="180000"/>
          <a:lstStyle/>
          <a:p>
            <a:pPr marL="0" indent="0">
              <a:buNone/>
            </a:pPr>
            <a:r>
              <a:rPr lang="de-CH" b="1" dirty="0"/>
              <a:t>This </a:t>
            </a:r>
            <a:r>
              <a:rPr lang="de-CH" b="1" dirty="0" err="1"/>
              <a:t>is</a:t>
            </a:r>
            <a:r>
              <a:rPr lang="de-CH" b="1" dirty="0"/>
              <a:t> an </a:t>
            </a:r>
            <a:r>
              <a:rPr lang="de-CH" b="1" dirty="0" err="1"/>
              <a:t>example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a </a:t>
            </a:r>
            <a:r>
              <a:rPr lang="de-CH" b="1" dirty="0" err="1"/>
              <a:t>summary</a:t>
            </a:r>
            <a:r>
              <a:rPr lang="de-CH" b="1" dirty="0"/>
              <a:t> on a final </a:t>
            </a:r>
            <a:r>
              <a:rPr lang="de-CH" b="1" dirty="0" err="1"/>
              <a:t>slide</a:t>
            </a:r>
            <a:r>
              <a:rPr lang="de-CH" b="1" dirty="0"/>
              <a:t>: </a:t>
            </a:r>
            <a:r>
              <a:rPr lang="de-CH" b="1" dirty="0" err="1"/>
              <a:t>at</a:t>
            </a:r>
            <a:r>
              <a:rPr lang="de-CH" b="1" dirty="0"/>
              <a:t> PSI </a:t>
            </a:r>
            <a:r>
              <a:rPr lang="de-CH" b="1" dirty="0" err="1"/>
              <a:t>we</a:t>
            </a:r>
            <a:r>
              <a:rPr lang="de-CH" b="1" dirty="0"/>
              <a:t> </a:t>
            </a:r>
            <a:r>
              <a:rPr lang="de-CH" b="1" dirty="0" err="1"/>
              <a:t>use</a:t>
            </a:r>
            <a:r>
              <a:rPr lang="de-CH" b="1" dirty="0"/>
              <a:t> </a:t>
            </a:r>
            <a:r>
              <a:rPr lang="de-CH" b="1" dirty="0" err="1"/>
              <a:t>synchrotron</a:t>
            </a:r>
            <a:r>
              <a:rPr lang="de-CH" b="1" dirty="0"/>
              <a:t> light </a:t>
            </a:r>
            <a:r>
              <a:rPr lang="de-CH" b="1" dirty="0" err="1"/>
              <a:t>to</a:t>
            </a:r>
            <a:r>
              <a:rPr lang="de-CH" b="1" dirty="0"/>
              <a:t> </a:t>
            </a:r>
            <a:r>
              <a:rPr lang="de-CH" b="1" dirty="0" err="1"/>
              <a:t>look</a:t>
            </a:r>
            <a:r>
              <a:rPr lang="de-CH" b="1" dirty="0"/>
              <a:t> </a:t>
            </a:r>
            <a:r>
              <a:rPr lang="de-CH" b="1" dirty="0" err="1"/>
              <a:t>into</a:t>
            </a:r>
            <a:r>
              <a:rPr lang="de-CH" b="1" dirty="0"/>
              <a:t> </a:t>
            </a:r>
            <a:r>
              <a:rPr lang="de-CH" b="1" dirty="0" err="1"/>
              <a:t>magnetic</a:t>
            </a:r>
            <a:r>
              <a:rPr lang="de-CH" b="1" dirty="0"/>
              <a:t> </a:t>
            </a:r>
            <a:r>
              <a:rPr lang="de-CH" b="1" dirty="0" err="1"/>
              <a:t>materials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thus</a:t>
            </a:r>
            <a:r>
              <a:rPr lang="de-CH" b="1" dirty="0"/>
              <a:t> …</a:t>
            </a:r>
          </a:p>
          <a:p>
            <a:pPr marL="263525" indent="-263525">
              <a:buNone/>
            </a:pPr>
            <a:r>
              <a:rPr lang="de-CH" dirty="0"/>
              <a:t>… </a:t>
            </a:r>
            <a:r>
              <a:rPr lang="de-CH" dirty="0" smtClean="0"/>
              <a:t>	</a:t>
            </a:r>
            <a:r>
              <a:rPr lang="de-CH" dirty="0" err="1" smtClean="0"/>
              <a:t>understand</a:t>
            </a:r>
            <a:r>
              <a:rPr lang="de-CH" dirty="0" smtClean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details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nanoworld</a:t>
            </a:r>
            <a:r>
              <a:rPr lang="de-CH" dirty="0"/>
              <a:t> in </a:t>
            </a:r>
            <a:r>
              <a:rPr lang="de-CH" dirty="0" err="1"/>
              <a:t>order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optimise</a:t>
            </a:r>
            <a:r>
              <a:rPr lang="de-CH" dirty="0"/>
              <a:t> </a:t>
            </a:r>
            <a:r>
              <a:rPr lang="de-CH" dirty="0" err="1"/>
              <a:t>technology</a:t>
            </a:r>
            <a:r>
              <a:rPr lang="de-CH" dirty="0"/>
              <a:t>.</a:t>
            </a:r>
          </a:p>
          <a:p>
            <a:pPr marL="263525" lvl="1" indent="-263525">
              <a:buNone/>
            </a:pPr>
            <a:r>
              <a:rPr lang="de-CH" dirty="0"/>
              <a:t>… </a:t>
            </a:r>
            <a:r>
              <a:rPr lang="de-CH" dirty="0" smtClean="0"/>
              <a:t>	</a:t>
            </a:r>
            <a:r>
              <a:rPr lang="de-CH" dirty="0" err="1" smtClean="0"/>
              <a:t>understand</a:t>
            </a:r>
            <a:r>
              <a:rPr lang="de-CH" dirty="0" smtClean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interaction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materials</a:t>
            </a:r>
            <a:r>
              <a:rPr lang="de-CH" dirty="0"/>
              <a:t>.</a:t>
            </a:r>
          </a:p>
          <a:p>
            <a:pPr marL="263525" lvl="1" indent="-263525">
              <a:buNone/>
            </a:pPr>
            <a:r>
              <a:rPr lang="de-CH" dirty="0"/>
              <a:t>… </a:t>
            </a:r>
            <a:r>
              <a:rPr lang="de-CH" dirty="0" smtClean="0"/>
              <a:t>	</a:t>
            </a:r>
            <a:r>
              <a:rPr lang="de-CH" dirty="0" err="1" smtClean="0"/>
              <a:t>maybe</a:t>
            </a:r>
            <a:r>
              <a:rPr lang="de-CH" dirty="0" smtClean="0"/>
              <a:t> </a:t>
            </a:r>
            <a:r>
              <a:rPr lang="de-CH" dirty="0" err="1"/>
              <a:t>discover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nanomagnets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8829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  <a:endParaRPr lang="de-CH" b="1" dirty="0" smtClean="0"/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  <a:endParaRPr lang="de-CH" dirty="0" smtClean="0"/>
          </a:p>
          <a:p>
            <a:r>
              <a:rPr lang="de-CH" dirty="0" smtClean="0"/>
              <a:t>Dr. G. Perret</a:t>
            </a:r>
            <a:endParaRPr lang="de-CH" dirty="0" smtClean="0"/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 smtClean="0"/>
              <a:t>Prof.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Dr. J. </a:t>
            </a:r>
            <a:r>
              <a:rPr lang="de-CH" dirty="0" err="1" smtClean="0"/>
              <a:t>Baccou</a:t>
            </a:r>
            <a:endParaRPr lang="de-CH" dirty="0" smtClean="0"/>
          </a:p>
          <a:p>
            <a:r>
              <a:rPr lang="de-CH" dirty="0" smtClean="0"/>
              <a:t>Dr. W. Zwermann</a:t>
            </a:r>
          </a:p>
          <a:p>
            <a:r>
              <a:rPr lang="de-CH" dirty="0" smtClean="0"/>
              <a:t>Prof. B. Sudret 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  <a:endParaRPr lang="de-CH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12160" y="908720"/>
            <a:ext cx="2700000" cy="5530645"/>
            <a:chOff x="6012160" y="908720"/>
            <a:chExt cx="2700000" cy="5530645"/>
          </a:xfrm>
        </p:grpSpPr>
        <p:pic>
          <p:nvPicPr>
            <p:cNvPr id="5" name="Picture 2" descr="U:\20160506_PSI_Luftbild_029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4639815"/>
              <a:ext cx="2700000" cy="179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662" y="2757677"/>
              <a:ext cx="2699331" cy="18004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3265" y="908720"/>
              <a:ext cx="2698126" cy="176727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27584" y="908720"/>
            <a:ext cx="5184576" cy="25202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Swiss joint MSc program between </a:t>
            </a:r>
            <a:r>
              <a:rPr lang="en-US" sz="1800" kern="1000" spc="30" dirty="0">
                <a:latin typeface="+mn-lt"/>
                <a:cs typeface="Franklin Gothic Book"/>
                <a:hlinkClick r:id="rId6"/>
              </a:rPr>
              <a:t>ETHZ</a:t>
            </a:r>
            <a:r>
              <a:rPr lang="en-US" sz="1800" kern="1000" spc="30" dirty="0">
                <a:latin typeface="+mn-lt"/>
                <a:cs typeface="Franklin Gothic Book"/>
              </a:rPr>
              <a:t> and </a:t>
            </a:r>
            <a:r>
              <a:rPr lang="en-US" sz="1800" kern="1000" spc="30" dirty="0">
                <a:latin typeface="+mn-lt"/>
                <a:cs typeface="Franklin Gothic Book"/>
                <a:hlinkClick r:id="rId7"/>
              </a:rPr>
              <a:t>EPFL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Established in 2008, more than 100 students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Two-year program, 120 ECTS credits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Students attend two top-ranked universities: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ETH Zurich #9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EPF Lausanne #14 (based on </a:t>
            </a:r>
            <a:r>
              <a:rPr lang="en-US" sz="1800" kern="1000" spc="30" dirty="0">
                <a:latin typeface="+mn-lt"/>
                <a:cs typeface="Franklin Gothic Book"/>
                <a:hlinkClick r:id="rId8"/>
              </a:rPr>
              <a:t>QS</a:t>
            </a:r>
            <a:r>
              <a:rPr lang="en-US" sz="1800" kern="1000" spc="30" dirty="0">
                <a:latin typeface="+mn-lt"/>
                <a:cs typeface="Franklin Gothic Book"/>
              </a:rPr>
              <a:t>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Scientific support and research at </a:t>
            </a:r>
            <a:br>
              <a:rPr lang="en-US" sz="1800" kern="1000" spc="30" dirty="0">
                <a:latin typeface="+mn-lt"/>
                <a:cs typeface="Franklin Gothic Book"/>
              </a:rPr>
            </a:br>
            <a:r>
              <a:rPr lang="en-US" sz="1800" kern="1000" spc="30" dirty="0">
                <a:latin typeface="+mn-lt"/>
                <a:cs typeface="Franklin Gothic Book"/>
              </a:rPr>
              <a:t>the </a:t>
            </a:r>
            <a:r>
              <a:rPr lang="en-US" sz="1800" kern="1000" spc="30" dirty="0">
                <a:latin typeface="+mn-lt"/>
                <a:cs typeface="Franklin Gothic Book"/>
                <a:hlinkClick r:id="rId9"/>
              </a:rPr>
              <a:t>Paul Scherrer Institute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Grants and scholarships available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kern="1000" spc="30" dirty="0" err="1">
              <a:latin typeface="+mn-lt"/>
              <a:cs typeface="Franklin Gothic Book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2566" y="3655016"/>
            <a:ext cx="4347150" cy="2784349"/>
            <a:chOff x="539552" y="3429000"/>
            <a:chExt cx="4684424" cy="30003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9552" y="3429000"/>
              <a:ext cx="4684424" cy="300037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3568" y="4929187"/>
              <a:ext cx="1008112" cy="483894"/>
              <a:chOff x="251520" y="3537620"/>
              <a:chExt cx="1008112" cy="483894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51520" y="3537620"/>
                <a:ext cx="1008112" cy="48389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520" y="3537620"/>
                <a:ext cx="1008112" cy="483894"/>
              </a:xfrm>
              <a:prstGeom prst="rect">
                <a:avLst/>
              </a:prstGeom>
            </p:spPr>
          </p:pic>
        </p:grpSp>
        <p:pic>
          <p:nvPicPr>
            <p:cNvPr id="1026" name="Picture 2" descr="http://www.riskcenter.ethz.ch/research/future-resilient-systems-project---singapore/_jcr_content/rightpar_bottom/contextinfo/fullwidthimage/image.imageformat.lightbox.14779147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72" y="4438388"/>
              <a:ext cx="1008000" cy="4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55776" y="3850359"/>
              <a:ext cx="1008000" cy="42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0652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14551"/>
            <a:ext cx="3672979" cy="49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02961"/>
            <a:ext cx="3401294" cy="479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7088" y="1414551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9527" y="1341436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9528" y="3602003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3472" y="3844884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7754" y="981665"/>
            <a:ext cx="8688497" cy="5464593"/>
            <a:chOff x="96728" y="981663"/>
            <a:chExt cx="8688497" cy="5464593"/>
          </a:xfrm>
        </p:grpSpPr>
        <p:sp>
          <p:nvSpPr>
            <p:cNvPr id="5" name="Hexagon 4"/>
            <p:cNvSpPr>
              <a:spLocks noChangeAspect="1"/>
            </p:cNvSpPr>
            <p:nvPr/>
          </p:nvSpPr>
          <p:spPr bwMode="auto">
            <a:xfrm>
              <a:off x="3411046" y="981663"/>
              <a:ext cx="2100262" cy="181671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7" name="Hexagon 6"/>
            <p:cNvSpPr>
              <a:spLocks noChangeAspect="1"/>
            </p:cNvSpPr>
            <p:nvPr/>
          </p:nvSpPr>
          <p:spPr bwMode="auto">
            <a:xfrm>
              <a:off x="3394325" y="2798373"/>
              <a:ext cx="2116983" cy="1831173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8" name="Hexagon 7"/>
            <p:cNvSpPr>
              <a:spLocks noChangeAspect="1"/>
            </p:cNvSpPr>
            <p:nvPr/>
          </p:nvSpPr>
          <p:spPr bwMode="auto">
            <a:xfrm>
              <a:off x="6684963" y="4629546"/>
              <a:ext cx="2100262" cy="1816710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Hexagon 8"/>
            <p:cNvSpPr>
              <a:spLocks noChangeAspect="1"/>
            </p:cNvSpPr>
            <p:nvPr/>
          </p:nvSpPr>
          <p:spPr bwMode="auto">
            <a:xfrm>
              <a:off x="1752293" y="3721191"/>
              <a:ext cx="2100262" cy="1816710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Hexagon 9"/>
            <p:cNvSpPr>
              <a:spLocks noChangeAspect="1"/>
            </p:cNvSpPr>
            <p:nvPr/>
          </p:nvSpPr>
          <p:spPr bwMode="auto">
            <a:xfrm>
              <a:off x="96728" y="4629546"/>
              <a:ext cx="2100262" cy="1816710"/>
            </a:xfrm>
            <a:prstGeom prst="hexagon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Hexagon 10"/>
            <p:cNvSpPr>
              <a:spLocks noChangeAspect="1"/>
            </p:cNvSpPr>
            <p:nvPr/>
          </p:nvSpPr>
          <p:spPr bwMode="auto">
            <a:xfrm>
              <a:off x="5066668" y="3721191"/>
              <a:ext cx="2100262" cy="1816710"/>
            </a:xfrm>
            <a:prstGeom prst="hexagon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12" name="Content Placeholder 1"/>
          <p:cNvSpPr>
            <a:spLocks noGrp="1"/>
          </p:cNvSpPr>
          <p:nvPr>
            <p:ph sz="quarter" idx="13"/>
          </p:nvPr>
        </p:nvSpPr>
        <p:spPr>
          <a:xfrm>
            <a:off x="805766" y="1000840"/>
            <a:ext cx="2736304" cy="2519611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Curriculum focuses on:</a:t>
            </a:r>
          </a:p>
          <a:p>
            <a:r>
              <a:rPr lang="en-US" dirty="0"/>
              <a:t>Neutronics</a:t>
            </a:r>
          </a:p>
          <a:p>
            <a:r>
              <a:rPr lang="en-US" dirty="0"/>
              <a:t>Thermohydraulics</a:t>
            </a:r>
          </a:p>
          <a:p>
            <a:r>
              <a:rPr lang="en-US" dirty="0"/>
              <a:t>Nuclear Material Science</a:t>
            </a:r>
          </a:p>
          <a:p>
            <a:r>
              <a:rPr lang="en-US" dirty="0"/>
              <a:t>Nuclear Safety</a:t>
            </a:r>
          </a:p>
          <a:p>
            <a:r>
              <a:rPr lang="en-US" dirty="0"/>
              <a:t>Waste Management</a:t>
            </a:r>
          </a:p>
          <a:p>
            <a:r>
              <a:rPr lang="en-US" dirty="0"/>
              <a:t>Radiation Protection</a:t>
            </a:r>
          </a:p>
          <a:p>
            <a:pPr marL="177800" lvl="1" indent="0">
              <a:buNone/>
            </a:pPr>
            <a:r>
              <a:rPr lang="en-US" dirty="0"/>
              <a:t>	…and more</a:t>
            </a:r>
          </a:p>
          <a:p>
            <a:pPr lvl="1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5736258" y="1000841"/>
            <a:ext cx="3096215" cy="201912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u="sng" dirty="0"/>
              <a:t>Unique world-class facilities:</a:t>
            </a:r>
          </a:p>
          <a:p>
            <a:r>
              <a:rPr lang="en-US" dirty="0"/>
              <a:t>CROCUS research reactor</a:t>
            </a:r>
          </a:p>
          <a:p>
            <a:r>
              <a:rPr lang="en-US" dirty="0"/>
              <a:t>Swiss Light Source synchrotron</a:t>
            </a:r>
          </a:p>
          <a:p>
            <a:r>
              <a:rPr lang="en-US" dirty="0"/>
              <a:t>Hot Lab facility</a:t>
            </a:r>
          </a:p>
          <a:p>
            <a:r>
              <a:rPr lang="en-US" dirty="0"/>
              <a:t>Proton therapy center</a:t>
            </a:r>
          </a:p>
          <a:p>
            <a:r>
              <a:rPr lang="en-US" dirty="0"/>
              <a:t>Numerous TH experimental facilities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3617020" y="5373216"/>
            <a:ext cx="3781425" cy="1377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u="sng" dirty="0"/>
              <a:t>Curriculum includes:</a:t>
            </a:r>
          </a:p>
          <a:p>
            <a:r>
              <a:rPr lang="en-US" dirty="0"/>
              <a:t>Three-month industrial internship</a:t>
            </a:r>
          </a:p>
          <a:p>
            <a:r>
              <a:rPr lang="en-US" dirty="0"/>
              <a:t>Research project</a:t>
            </a:r>
          </a:p>
          <a:p>
            <a:r>
              <a:rPr lang="en-US" dirty="0"/>
              <a:t>Master thesis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1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4" y="5746656"/>
            <a:ext cx="968400" cy="96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2710" y="1052738"/>
            <a:ext cx="7467723" cy="4614999"/>
            <a:chOff x="838139" y="1124743"/>
            <a:chExt cx="7467723" cy="46149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563" y="1124743"/>
              <a:ext cx="3651299" cy="1439999"/>
            </a:xfrm>
            <a:prstGeom prst="rect">
              <a:avLst/>
            </a:prstGeom>
            <a:ln w="38100">
              <a:solidFill>
                <a:srgbClr val="B9B9B9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4562" y="2712243"/>
              <a:ext cx="3651299" cy="1439998"/>
            </a:xfrm>
            <a:prstGeom prst="rect">
              <a:avLst/>
            </a:prstGeom>
            <a:ln w="38100">
              <a:solidFill>
                <a:srgbClr val="B9B9B9"/>
              </a:solidFill>
            </a:ln>
          </p:spPr>
        </p:pic>
        <p:grpSp>
          <p:nvGrpSpPr>
            <p:cNvPr id="29" name="Group 28"/>
            <p:cNvGrpSpPr/>
            <p:nvPr/>
          </p:nvGrpSpPr>
          <p:grpSpPr>
            <a:xfrm>
              <a:off x="838139" y="4299743"/>
              <a:ext cx="7467723" cy="1439999"/>
              <a:chOff x="1064716" y="1124743"/>
              <a:chExt cx="7467723" cy="1439999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4716" y="1124743"/>
                <a:ext cx="3651299" cy="1439999"/>
              </a:xfrm>
              <a:prstGeom prst="rect">
                <a:avLst/>
              </a:prstGeom>
              <a:ln w="38100">
                <a:solidFill>
                  <a:srgbClr val="B9B9B9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1140" y="1124743"/>
                <a:ext cx="3651299" cy="1439998"/>
              </a:xfrm>
              <a:prstGeom prst="rect">
                <a:avLst/>
              </a:prstGeom>
              <a:ln w="38100">
                <a:solidFill>
                  <a:srgbClr val="B9B9B9"/>
                </a:solidFill>
              </a:ln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9752" y="5949280"/>
            <a:ext cx="4464496" cy="432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>
                <a:latin typeface="+mn-lt"/>
                <a:cs typeface="Franklin Gothic Book"/>
              </a:rPr>
              <a:t>For more information visit </a:t>
            </a:r>
            <a:r>
              <a:rPr lang="en-US" sz="1800" b="1" kern="1000" spc="30" dirty="0">
                <a:latin typeface="+mn-lt"/>
                <a:cs typeface="Franklin Gothic Book"/>
                <a:hlinkClick r:id="rId8"/>
              </a:rPr>
              <a:t>master-nuclear.ch</a:t>
            </a:r>
            <a:endParaRPr lang="en-US" sz="1800" b="1" kern="1000" spc="30" dirty="0">
              <a:latin typeface="+mn-lt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07" y="1052736"/>
            <a:ext cx="3650400" cy="3042000"/>
          </a:xfrm>
          <a:prstGeom prst="rect">
            <a:avLst/>
          </a:prstGeom>
          <a:ln w="38100">
            <a:solidFill>
              <a:srgbClr val="B9B9B9"/>
            </a:solidFill>
          </a:ln>
        </p:spPr>
      </p:pic>
    </p:spTree>
    <p:extLst>
      <p:ext uri="{BB962C8B-B14F-4D97-AF65-F5344CB8AC3E}">
        <p14:creationId xmlns:p14="http://schemas.microsoft.com/office/powerpoint/2010/main" val="4263960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573017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772816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772816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089495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597931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33692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336412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4208" y="2924944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  <a:endParaRPr lang="en-US" sz="18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192585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06242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805125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64878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58597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  <a:endParaRPr lang="en-US" sz="2400" b="1" kern="1000" spc="30" dirty="0" smtClean="0">
              <a:latin typeface="+mn-lt"/>
              <a:cs typeface="Franklin Gothic Book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1135" y="4112378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parameters</a:t>
            </a:r>
            <a:endParaRPr lang="en-US" sz="20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269701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26985" y="3623234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  <a:endParaRPr lang="en-US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56177" y="6309320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  <a:endParaRPr lang="en-US" kern="1000" spc="30" dirty="0">
              <a:solidFill>
                <a:srgbClr val="505050"/>
              </a:solidFill>
              <a:cs typeface="Franklin Gothic Book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627320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883400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19872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1990384"/>
            <a:ext cx="1010176" cy="261832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69016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20259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256090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85842" y="1502031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Inverse Uncertainty Quantification:</a:t>
                </a:r>
                <a:br>
                  <a:rPr lang="en-US" dirty="0" smtClean="0"/>
                </a:br>
                <a:r>
                  <a:rPr lang="en-US" sz="2200" dirty="0" smtClean="0"/>
                  <a:t>Uncertain (</a:t>
                </a:r>
                <a:r>
                  <a:rPr lang="en-US" sz="2200" dirty="0" err="1" smtClean="0"/>
                  <a:t>Inputs+Data</a:t>
                </a:r>
                <a:r>
                  <a:rPr lang="en-US" sz="2200" dirty="0" smtClean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063561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063561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026891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16543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16543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39690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063561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063561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16543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636610" y="1913952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1913952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806968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38488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723030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581255" y="3289414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289414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251520" y="3504123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4123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251520" y="2965379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965379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026891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1520" y="2267543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531957" y="2115178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41255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287129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556271"/>
            <a:ext cx="405251" cy="22479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2915816" y="5661248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661248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r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496052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519204" y="607580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612280" y="5067506"/>
            <a:ext cx="588663" cy="106179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1893120" y="5661248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  <a:endParaRPr lang="en-US" sz="1800" b="1" dirty="0" smtClean="0">
              <a:ea typeface="ヒラギノ角ゴ Pro W3"/>
              <a:cs typeface="ヒラギノ角ゴ Pro W3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</a:t>
            </a:r>
            <a:r>
              <a:rPr lang="en-US" sz="1800" dirty="0" smtClean="0">
                <a:ea typeface="ヒラギノ角ゴ Pro W3"/>
                <a:cs typeface="ヒラギノ角ゴ Pro W3"/>
              </a:rPr>
              <a:t>o be sampled from and propagated within statistical uncertainty analysis framework.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to make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the inference (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quantification)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the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quantified uncertainty 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useful</a:t>
                </a: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  <a:endParaRPr lang="en-US" dirty="0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689968" y="1700809"/>
                <a:ext cx="6258297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  <a:endParaRPr lang="en-US" sz="1700" dirty="0" smtClean="0">
                  <a:solidFill>
                    <a:schemeClr val="bg1"/>
                  </a:solidFill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7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7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  <a:endParaRPr lang="en-US" sz="1700" dirty="0" smtClean="0">
                  <a:solidFill>
                    <a:schemeClr val="bg1"/>
                  </a:solidFill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to make the 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inference (quantification)?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  <a:endParaRPr lang="en-US" sz="1700" dirty="0" smtClean="0">
                  <a:solidFill>
                    <a:schemeClr val="bg1"/>
                  </a:solidFill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Is 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the 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quantified uncertainty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 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useful</a:t>
                </a: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  <a:endParaRPr lang="en-US" sz="1700" dirty="0" smtClean="0">
                  <a:solidFill>
                    <a:schemeClr val="bg1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68" y="1700809"/>
                <a:ext cx="6258297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584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948264" y="1700808"/>
            <a:ext cx="2160811" cy="718393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948264" y="2563217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948265" y="3408265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948264" y="4219401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251520" y="5229199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4968826" y="5229199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780" y="5085184"/>
            <a:ext cx="3763020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1570" y="5085184"/>
            <a:ext cx="3225278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Methods tends to be expensive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(require numerous code runs) </a:t>
            </a:r>
            <a:endParaRPr lang="en-US" sz="1800" kern="1000" spc="30" dirty="0" smtClean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Separate Effect Test Fac.</a:t>
            </a:r>
            <a:endParaRPr lang="en-US" dirty="0"/>
          </a:p>
        </p:txBody>
      </p:sp>
      <p:pic>
        <p:nvPicPr>
          <p:cNvPr id="4098" name="Picture 2" descr="W:\project\stars\workspace\RND\SB-RND-ACT-006-13\WD41\projects\temp\wd41-all\wd41-defense\figures\figures\febaNodaliz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8853"/>
            <a:ext cx="1617827" cy="52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55776" y="5083497"/>
            <a:ext cx="2096864" cy="2880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Powered Heater Rods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5776" y="5489180"/>
            <a:ext cx="2096864" cy="2880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Housing/Enclosure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5875684"/>
            <a:ext cx="2096864" cy="2880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Spacer grid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6340350"/>
            <a:ext cx="1440160" cy="2880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Inlet flow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688" y="1987153"/>
            <a:ext cx="1440160" cy="2880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Upper plenum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1412776"/>
            <a:ext cx="1440160" cy="28803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Backpressure</a:t>
            </a:r>
            <a:endParaRPr lang="en-US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9130" y="1844824"/>
            <a:ext cx="433994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180975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+mn-lt"/>
              </a:rPr>
              <a:t>(</a:t>
            </a:r>
            <a:r>
              <a:rPr lang="en-US" sz="1800" b="1" dirty="0" smtClean="0">
                <a:latin typeface="+mn-lt"/>
              </a:rPr>
              <a:t>4)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Experimental boundary </a:t>
            </a:r>
            <a:r>
              <a:rPr lang="en-US" sz="1800" dirty="0">
                <a:latin typeface="+mn-lt"/>
              </a:rPr>
              <a:t>conditions (</a:t>
            </a:r>
            <a:r>
              <a:rPr lang="en-US" sz="1800" dirty="0" smtClean="0">
                <a:latin typeface="+mn-lt"/>
              </a:rPr>
              <a:t>backpressure, inlet </a:t>
            </a:r>
            <a:r>
              <a:rPr lang="en-US" sz="1800" dirty="0">
                <a:latin typeface="+mn-lt"/>
              </a:rPr>
              <a:t>flow, etc</a:t>
            </a:r>
            <a:r>
              <a:rPr lang="en-US" sz="1800" dirty="0" smtClean="0">
                <a:latin typeface="+mn-lt"/>
              </a:rPr>
              <a:t>.)</a:t>
            </a:r>
          </a:p>
          <a:p>
            <a:pPr marL="266700" lvl="1" indent="-180975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+mn-lt"/>
              </a:rPr>
              <a:t>(9)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Material </a:t>
            </a:r>
            <a:r>
              <a:rPr lang="en-US" sz="1800" dirty="0">
                <a:latin typeface="+mn-lt"/>
              </a:rPr>
              <a:t>properties (conductivity, </a:t>
            </a: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heat </a:t>
            </a:r>
            <a:r>
              <a:rPr lang="en-US" sz="1800" dirty="0">
                <a:latin typeface="+mn-lt"/>
              </a:rPr>
              <a:t>capacity, etc.)</a:t>
            </a:r>
          </a:p>
          <a:p>
            <a:pPr marL="266700" lvl="1" indent="-180975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+mn-lt"/>
              </a:rPr>
              <a:t>(2)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Spacer </a:t>
            </a:r>
            <a:r>
              <a:rPr lang="en-US" sz="1800" dirty="0">
                <a:latin typeface="+mn-lt"/>
              </a:rPr>
              <a:t>grid model </a:t>
            </a:r>
            <a:r>
              <a:rPr lang="en-US" sz="1800" dirty="0" smtClean="0">
                <a:latin typeface="+mn-lt"/>
              </a:rPr>
              <a:t>(HTC enhancement</a:t>
            </a:r>
            <a:r>
              <a:rPr lang="en-US" sz="1800" dirty="0">
                <a:latin typeface="+mn-lt"/>
              </a:rPr>
              <a:t>, pressure drop </a:t>
            </a:r>
            <a:r>
              <a:rPr lang="en-US" sz="1800" dirty="0" smtClean="0">
                <a:latin typeface="+mn-lt"/>
              </a:rPr>
              <a:t>effect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  <a:p>
            <a:pPr marL="266700" lvl="1" indent="-180975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+mn-lt"/>
              </a:rPr>
              <a:t>(10)</a:t>
            </a:r>
            <a:r>
              <a:rPr lang="en-US" sz="1800" dirty="0" smtClean="0">
                <a:latin typeface="+mn-lt"/>
              </a:rPr>
              <a:t> Post-CHF </a:t>
            </a:r>
            <a:r>
              <a:rPr lang="en-US" sz="1800" dirty="0">
                <a:latin typeface="+mn-lt"/>
              </a:rPr>
              <a:t>closure </a:t>
            </a:r>
            <a:r>
              <a:rPr lang="en-US" sz="1800" dirty="0" smtClean="0">
                <a:latin typeface="+mn-lt"/>
              </a:rPr>
              <a:t>relations (IAFB </a:t>
            </a:r>
            <a:r>
              <a:rPr lang="en-US" sz="1800" dirty="0">
                <a:latin typeface="+mn-lt"/>
              </a:rPr>
              <a:t>wall HTC, DFFB </a:t>
            </a:r>
            <a:r>
              <a:rPr lang="en-US" sz="1800" dirty="0" smtClean="0">
                <a:latin typeface="+mn-lt"/>
              </a:rPr>
              <a:t>interfacial </a:t>
            </a:r>
            <a:r>
              <a:rPr lang="en-US" sz="1800" dirty="0">
                <a:latin typeface="+mn-lt"/>
              </a:rPr>
              <a:t>d</a:t>
            </a:r>
            <a:r>
              <a:rPr lang="en-US" sz="1800" dirty="0" smtClean="0">
                <a:latin typeface="+mn-lt"/>
              </a:rPr>
              <a:t>rag, etc.)</a:t>
            </a:r>
            <a:endParaRPr lang="en-US" sz="1800" dirty="0" smtClean="0">
              <a:latin typeface="+mn-lt"/>
            </a:endParaRPr>
          </a:p>
          <a:p>
            <a:pPr marL="266700" lvl="1" indent="-180975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+mn-lt"/>
              </a:rPr>
              <a:t>(1)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Quench temperature </a:t>
            </a:r>
          </a:p>
          <a:p>
            <a:pPr marL="266700" lvl="1" indent="-180975">
              <a:buFont typeface="Arial" panose="020B0604020202020204" pitchFamily="34" charset="0"/>
              <a:buChar char="•"/>
            </a:pPr>
            <a:r>
              <a:rPr lang="en-US" sz="1800" b="1" dirty="0" smtClean="0">
                <a:latin typeface="+mn-lt"/>
              </a:rPr>
              <a:t>(1)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T</a:t>
            </a:r>
            <a:r>
              <a:rPr lang="en-US" sz="1800" dirty="0" smtClean="0">
                <a:latin typeface="+mn-lt"/>
              </a:rPr>
              <a:t>ransition </a:t>
            </a:r>
            <a:r>
              <a:rPr lang="en-US" sz="1800" dirty="0" smtClean="0">
                <a:latin typeface="+mn-lt"/>
              </a:rPr>
              <a:t>boiling </a:t>
            </a:r>
            <a:r>
              <a:rPr lang="en-US" sz="1800" dirty="0" smtClean="0">
                <a:latin typeface="+mn-lt"/>
              </a:rPr>
              <a:t>HTC</a:t>
            </a:r>
            <a:endParaRPr lang="en-US" sz="1800" dirty="0">
              <a:latin typeface="+mn-lt"/>
            </a:endParaRPr>
          </a:p>
        </p:txBody>
      </p:sp>
      <p:sp>
        <p:nvSpPr>
          <p:cNvPr id="9" name="Left Brace 8"/>
          <p:cNvSpPr/>
          <p:nvPr/>
        </p:nvSpPr>
        <p:spPr bwMode="auto">
          <a:xfrm>
            <a:off x="4679431" y="1989262"/>
            <a:ext cx="187396" cy="1130002"/>
          </a:xfrm>
          <a:prstGeom prst="leftBrace">
            <a:avLst/>
          </a:prstGeom>
          <a:solidFill>
            <a:schemeClr val="bg1"/>
          </a:solidFill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356992"/>
            <a:ext cx="179905" cy="1944216"/>
          </a:xfrm>
          <a:prstGeom prst="leftBrace">
            <a:avLst/>
          </a:prstGeom>
          <a:solidFill>
            <a:schemeClr val="bg1"/>
          </a:solidFill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203848" y="3960562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3960562"/>
                <a:ext cx="1474889" cy="629518"/>
              </a:xfrm>
              <a:prstGeom prst="rect">
                <a:avLst/>
              </a:prstGeom>
              <a:blipFill rotWithShape="1">
                <a:blip r:embed="rId4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203848" y="2256325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256325"/>
                <a:ext cx="1474889" cy="595876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355976" y="1418853"/>
            <a:ext cx="4753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latin typeface="+mn-lt"/>
              </a:rPr>
              <a:t>27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Parameters are required </a:t>
            </a:r>
            <a:r>
              <a:rPr lang="en-US" sz="1800" dirty="0">
                <a:latin typeface="+mn-lt"/>
              </a:rPr>
              <a:t>to specify the </a:t>
            </a:r>
            <a:r>
              <a:rPr lang="en-US" sz="1800" dirty="0" smtClean="0">
                <a:latin typeface="+mn-lt"/>
              </a:rPr>
              <a:t>model</a:t>
            </a:r>
            <a:r>
              <a:rPr lang="en-US" sz="1800" dirty="0">
                <a:latin typeface="+mn-lt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2124</Words>
  <Application>Microsoft Office PowerPoint</Application>
  <PresentationFormat>On-screen Show (4:3)</PresentationFormat>
  <Paragraphs>274</Paragraphs>
  <Slides>21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Inverse Uncertainty Quantification: Uncertain (Inputs+Data) ⇒ Uncertain Inputs Updated </vt:lpstr>
      <vt:lpstr>Research Objectives</vt:lpstr>
      <vt:lpstr>Scope of Research: Statistical Framework</vt:lpstr>
      <vt:lpstr>Scope of Research: TRACE Model of FEBA Separate Effect Test Fac.</vt:lpstr>
      <vt:lpstr>Global Sensitivity Analysis</vt:lpstr>
      <vt:lpstr>The training sample size is the main factor for the metamodel performance</vt:lpstr>
      <vt:lpstr>Design Requirements for Your Presentation</vt:lpstr>
      <vt:lpstr>Design Requirements for Your Presentation</vt:lpstr>
      <vt:lpstr>Example Slide with Two Columns</vt:lpstr>
      <vt:lpstr>Example Slide with Two Columns  and Grey Background</vt:lpstr>
      <vt:lpstr>PSI Colour Scheme</vt:lpstr>
      <vt:lpstr>Wir schaffen Wissen – heute für morgen</vt:lpstr>
      <vt:lpstr>Wir schaffen Wissen – heute für morgen</vt:lpstr>
      <vt:lpstr>ETHZ-EPFL MSc in Nuclear Engineering </vt:lpstr>
      <vt:lpstr>ETHZ-EPFL MSc in Nuclear Engineering </vt:lpstr>
      <vt:lpstr>ETHZ-EPFL MSc in Nuclear Engineering 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172</cp:revision>
  <cp:lastPrinted>2015-07-23T13:50:07Z</cp:lastPrinted>
  <dcterms:created xsi:type="dcterms:W3CDTF">2016-07-01T16:12:42Z</dcterms:created>
  <dcterms:modified xsi:type="dcterms:W3CDTF">2018-01-12T07:23:36Z</dcterms:modified>
</cp:coreProperties>
</file>